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8" r:id="rId3"/>
    <p:sldId id="260" r:id="rId4"/>
    <p:sldId id="335" r:id="rId5"/>
    <p:sldId id="337" r:id="rId6"/>
    <p:sldId id="338" r:id="rId7"/>
    <p:sldId id="339" r:id="rId8"/>
    <p:sldId id="340" r:id="rId9"/>
    <p:sldId id="341" r:id="rId10"/>
    <p:sldId id="342" r:id="rId11"/>
    <p:sldId id="343" r:id="rId12"/>
    <p:sldId id="344" r:id="rId13"/>
    <p:sldId id="345" r:id="rId14"/>
    <p:sldId id="346" r:id="rId15"/>
    <p:sldId id="347" r:id="rId16"/>
    <p:sldId id="348" r:id="rId17"/>
    <p:sldId id="349" r:id="rId18"/>
    <p:sldId id="350" r:id="rId19"/>
    <p:sldId id="351" r:id="rId20"/>
    <p:sldId id="352" r:id="rId21"/>
    <p:sldId id="353" r:id="rId22"/>
    <p:sldId id="354" r:id="rId23"/>
    <p:sldId id="355" r:id="rId24"/>
    <p:sldId id="356" r:id="rId25"/>
    <p:sldId id="357" r:id="rId26"/>
    <p:sldId id="359" r:id="rId27"/>
    <p:sldId id="360" r:id="rId28"/>
    <p:sldId id="361" r:id="rId29"/>
    <p:sldId id="336" r:id="rId30"/>
    <p:sldId id="363" r:id="rId31"/>
    <p:sldId id="362" r:id="rId32"/>
    <p:sldId id="364" r:id="rId33"/>
    <p:sldId id="365" r:id="rId34"/>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C083E6E3-FA7D-4D7B-A595-EF9225AFEA82}" styleName="Stile chiaro 1 - Colore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F5AB1C69-6EDB-4FF4-983F-18BD219EF322}" styleName="Stile medio 2 - Colore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6E25E649-3F16-4E02-A733-19D2CDBF48F0}" styleName="Stile medio 3 - Colore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569" autoAdjust="0"/>
    <p:restoredTop sz="94660"/>
  </p:normalViewPr>
  <p:slideViewPr>
    <p:cSldViewPr snapToGrid="0">
      <p:cViewPr varScale="1">
        <p:scale>
          <a:sx n="83" d="100"/>
          <a:sy n="83" d="100"/>
        </p:scale>
        <p:origin x="144" y="10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E86C995-12CD-4C79-85CD-0D3B1C0F007B}"/>
              </a:ext>
            </a:extLst>
          </p:cNvPr>
          <p:cNvSpPr>
            <a:spLocks noGrp="1"/>
          </p:cNvSpPr>
          <p:nvPr>
            <p:ph type="ctrTitle"/>
          </p:nvPr>
        </p:nvSpPr>
        <p:spPr>
          <a:xfrm>
            <a:off x="1524000" y="1122363"/>
            <a:ext cx="9144000" cy="2387600"/>
          </a:xfrm>
        </p:spPr>
        <p:txBody>
          <a:bodyPr anchor="b"/>
          <a:lstStyle>
            <a:lvl1pPr algn="ctr">
              <a:defRPr sz="6000"/>
            </a:lvl1pPr>
          </a:lstStyle>
          <a:p>
            <a:r>
              <a:rPr lang="it-IT"/>
              <a:t>Fare clic per modificare lo stile del titolo dello schema</a:t>
            </a:r>
          </a:p>
        </p:txBody>
      </p:sp>
      <p:sp>
        <p:nvSpPr>
          <p:cNvPr id="3" name="Sottotitolo 2">
            <a:extLst>
              <a:ext uri="{FF2B5EF4-FFF2-40B4-BE49-F238E27FC236}">
                <a16:creationId xmlns:a16="http://schemas.microsoft.com/office/drawing/2014/main" id="{E4608A85-AD78-4E8E-A73F-25F7DD8EE73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p>
        </p:txBody>
      </p:sp>
      <p:sp>
        <p:nvSpPr>
          <p:cNvPr id="4" name="Segnaposto data 3">
            <a:extLst>
              <a:ext uri="{FF2B5EF4-FFF2-40B4-BE49-F238E27FC236}">
                <a16:creationId xmlns:a16="http://schemas.microsoft.com/office/drawing/2014/main" id="{7DFFC83A-AC43-463C-A491-44917690C2D5}"/>
              </a:ext>
            </a:extLst>
          </p:cNvPr>
          <p:cNvSpPr>
            <a:spLocks noGrp="1"/>
          </p:cNvSpPr>
          <p:nvPr>
            <p:ph type="dt" sz="half" idx="10"/>
          </p:nvPr>
        </p:nvSpPr>
        <p:spPr/>
        <p:txBody>
          <a:bodyPr/>
          <a:lstStyle/>
          <a:p>
            <a:fld id="{C085B6C0-EFAE-4106-B92F-71C7B0C1DC59}" type="datetimeFigureOut">
              <a:rPr lang="it-IT" smtClean="0"/>
              <a:t>07/09/2021</a:t>
            </a:fld>
            <a:endParaRPr lang="it-IT"/>
          </a:p>
        </p:txBody>
      </p:sp>
      <p:sp>
        <p:nvSpPr>
          <p:cNvPr id="5" name="Segnaposto piè di pagina 4">
            <a:extLst>
              <a:ext uri="{FF2B5EF4-FFF2-40B4-BE49-F238E27FC236}">
                <a16:creationId xmlns:a16="http://schemas.microsoft.com/office/drawing/2014/main" id="{CB8014C9-0AA3-4301-9C52-CAEB34C164CB}"/>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B2A0B372-A955-4B3C-BB7C-4030844D3910}"/>
              </a:ext>
            </a:extLst>
          </p:cNvPr>
          <p:cNvSpPr>
            <a:spLocks noGrp="1"/>
          </p:cNvSpPr>
          <p:nvPr>
            <p:ph type="sldNum" sz="quarter" idx="12"/>
          </p:nvPr>
        </p:nvSpPr>
        <p:spPr/>
        <p:txBody>
          <a:bodyPr/>
          <a:lstStyle/>
          <a:p>
            <a:fld id="{632B353F-EFE9-447A-9474-A05796DAD25A}" type="slidenum">
              <a:rPr lang="it-IT" smtClean="0"/>
              <a:t>‹N›</a:t>
            </a:fld>
            <a:endParaRPr lang="it-IT"/>
          </a:p>
        </p:txBody>
      </p:sp>
    </p:spTree>
    <p:extLst>
      <p:ext uri="{BB962C8B-B14F-4D97-AF65-F5344CB8AC3E}">
        <p14:creationId xmlns:p14="http://schemas.microsoft.com/office/powerpoint/2010/main" val="18809752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42C46EC-5579-46F6-88D7-FF1F0021D81A}"/>
              </a:ext>
            </a:extLst>
          </p:cNvPr>
          <p:cNvSpPr>
            <a:spLocks noGrp="1"/>
          </p:cNvSpPr>
          <p:nvPr>
            <p:ph type="title"/>
          </p:nvPr>
        </p:nvSpPr>
        <p:spPr/>
        <p:txBody>
          <a:bodyPr/>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67C9ED55-51EB-4F37-93D5-5EDD198FB332}"/>
              </a:ext>
            </a:extLst>
          </p:cNvPr>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89551EEA-894B-47FF-816C-FF3C439AAC2B}"/>
              </a:ext>
            </a:extLst>
          </p:cNvPr>
          <p:cNvSpPr>
            <a:spLocks noGrp="1"/>
          </p:cNvSpPr>
          <p:nvPr>
            <p:ph type="dt" sz="half" idx="10"/>
          </p:nvPr>
        </p:nvSpPr>
        <p:spPr/>
        <p:txBody>
          <a:bodyPr/>
          <a:lstStyle/>
          <a:p>
            <a:fld id="{C085B6C0-EFAE-4106-B92F-71C7B0C1DC59}" type="datetimeFigureOut">
              <a:rPr lang="it-IT" smtClean="0"/>
              <a:t>07/09/2021</a:t>
            </a:fld>
            <a:endParaRPr lang="it-IT"/>
          </a:p>
        </p:txBody>
      </p:sp>
      <p:sp>
        <p:nvSpPr>
          <p:cNvPr id="5" name="Segnaposto piè di pagina 4">
            <a:extLst>
              <a:ext uri="{FF2B5EF4-FFF2-40B4-BE49-F238E27FC236}">
                <a16:creationId xmlns:a16="http://schemas.microsoft.com/office/drawing/2014/main" id="{E2AD2767-04EB-4AB6-B817-38E5A4166E2D}"/>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E6CB02ED-5E3A-420C-A1D3-0B460B15F66C}"/>
              </a:ext>
            </a:extLst>
          </p:cNvPr>
          <p:cNvSpPr>
            <a:spLocks noGrp="1"/>
          </p:cNvSpPr>
          <p:nvPr>
            <p:ph type="sldNum" sz="quarter" idx="12"/>
          </p:nvPr>
        </p:nvSpPr>
        <p:spPr/>
        <p:txBody>
          <a:bodyPr/>
          <a:lstStyle/>
          <a:p>
            <a:fld id="{632B353F-EFE9-447A-9474-A05796DAD25A}" type="slidenum">
              <a:rPr lang="it-IT" smtClean="0"/>
              <a:t>‹N›</a:t>
            </a:fld>
            <a:endParaRPr lang="it-IT"/>
          </a:p>
        </p:txBody>
      </p:sp>
    </p:spTree>
    <p:extLst>
      <p:ext uri="{BB962C8B-B14F-4D97-AF65-F5344CB8AC3E}">
        <p14:creationId xmlns:p14="http://schemas.microsoft.com/office/powerpoint/2010/main" val="18264981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a:extLst>
              <a:ext uri="{FF2B5EF4-FFF2-40B4-BE49-F238E27FC236}">
                <a16:creationId xmlns:a16="http://schemas.microsoft.com/office/drawing/2014/main" id="{9D227FD6-8BEF-4772-91EE-10B43480F6CE}"/>
              </a:ext>
            </a:extLst>
          </p:cNvPr>
          <p:cNvSpPr>
            <a:spLocks noGrp="1"/>
          </p:cNvSpPr>
          <p:nvPr>
            <p:ph type="title" orient="vert"/>
          </p:nvPr>
        </p:nvSpPr>
        <p:spPr>
          <a:xfrm>
            <a:off x="8724900" y="365125"/>
            <a:ext cx="2628900" cy="5811838"/>
          </a:xfrm>
        </p:spPr>
        <p:txBody>
          <a:bodyPr vert="eaVert"/>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9F886356-85D4-48F9-862A-DA447A934E11}"/>
              </a:ext>
            </a:extLst>
          </p:cNvPr>
          <p:cNvSpPr>
            <a:spLocks noGrp="1"/>
          </p:cNvSpPr>
          <p:nvPr>
            <p:ph type="body" orient="vert" idx="1"/>
          </p:nvPr>
        </p:nvSpPr>
        <p:spPr>
          <a:xfrm>
            <a:off x="838200" y="365125"/>
            <a:ext cx="7734300" cy="5811838"/>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50F9E88B-4382-454E-A6F9-D89E5FC41232}"/>
              </a:ext>
            </a:extLst>
          </p:cNvPr>
          <p:cNvSpPr>
            <a:spLocks noGrp="1"/>
          </p:cNvSpPr>
          <p:nvPr>
            <p:ph type="dt" sz="half" idx="10"/>
          </p:nvPr>
        </p:nvSpPr>
        <p:spPr/>
        <p:txBody>
          <a:bodyPr/>
          <a:lstStyle/>
          <a:p>
            <a:fld id="{C085B6C0-EFAE-4106-B92F-71C7B0C1DC59}" type="datetimeFigureOut">
              <a:rPr lang="it-IT" smtClean="0"/>
              <a:t>07/09/2021</a:t>
            </a:fld>
            <a:endParaRPr lang="it-IT"/>
          </a:p>
        </p:txBody>
      </p:sp>
      <p:sp>
        <p:nvSpPr>
          <p:cNvPr id="5" name="Segnaposto piè di pagina 4">
            <a:extLst>
              <a:ext uri="{FF2B5EF4-FFF2-40B4-BE49-F238E27FC236}">
                <a16:creationId xmlns:a16="http://schemas.microsoft.com/office/drawing/2014/main" id="{3C84AA47-AB5F-4267-8DB1-34FE18B8E83E}"/>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6BB1697D-FBDD-471B-AE35-EA4A84504866}"/>
              </a:ext>
            </a:extLst>
          </p:cNvPr>
          <p:cNvSpPr>
            <a:spLocks noGrp="1"/>
          </p:cNvSpPr>
          <p:nvPr>
            <p:ph type="sldNum" sz="quarter" idx="12"/>
          </p:nvPr>
        </p:nvSpPr>
        <p:spPr/>
        <p:txBody>
          <a:bodyPr/>
          <a:lstStyle/>
          <a:p>
            <a:fld id="{632B353F-EFE9-447A-9474-A05796DAD25A}" type="slidenum">
              <a:rPr lang="it-IT" smtClean="0"/>
              <a:t>‹N›</a:t>
            </a:fld>
            <a:endParaRPr lang="it-IT"/>
          </a:p>
        </p:txBody>
      </p:sp>
    </p:spTree>
    <p:extLst>
      <p:ext uri="{BB962C8B-B14F-4D97-AF65-F5344CB8AC3E}">
        <p14:creationId xmlns:p14="http://schemas.microsoft.com/office/powerpoint/2010/main" val="42526285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4F35945-55E5-4B49-8E72-9F73F3FAE085}"/>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17E99C64-1A2D-4E0E-A8E2-34F2FF57DFD8}"/>
              </a:ext>
            </a:extLst>
          </p:cNvPr>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77CF99C5-4BF2-4421-96DF-7B5BFA07AC48}"/>
              </a:ext>
            </a:extLst>
          </p:cNvPr>
          <p:cNvSpPr>
            <a:spLocks noGrp="1"/>
          </p:cNvSpPr>
          <p:nvPr>
            <p:ph type="dt" sz="half" idx="10"/>
          </p:nvPr>
        </p:nvSpPr>
        <p:spPr/>
        <p:txBody>
          <a:bodyPr/>
          <a:lstStyle/>
          <a:p>
            <a:fld id="{C085B6C0-EFAE-4106-B92F-71C7B0C1DC59}" type="datetimeFigureOut">
              <a:rPr lang="it-IT" smtClean="0"/>
              <a:t>07/09/2021</a:t>
            </a:fld>
            <a:endParaRPr lang="it-IT"/>
          </a:p>
        </p:txBody>
      </p:sp>
      <p:sp>
        <p:nvSpPr>
          <p:cNvPr id="5" name="Segnaposto piè di pagina 4">
            <a:extLst>
              <a:ext uri="{FF2B5EF4-FFF2-40B4-BE49-F238E27FC236}">
                <a16:creationId xmlns:a16="http://schemas.microsoft.com/office/drawing/2014/main" id="{3DBCD54E-9B81-4B2F-BB50-F56628A1A921}"/>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BCFF8698-242C-4CB8-A88D-CF91A645C30D}"/>
              </a:ext>
            </a:extLst>
          </p:cNvPr>
          <p:cNvSpPr>
            <a:spLocks noGrp="1"/>
          </p:cNvSpPr>
          <p:nvPr>
            <p:ph type="sldNum" sz="quarter" idx="12"/>
          </p:nvPr>
        </p:nvSpPr>
        <p:spPr/>
        <p:txBody>
          <a:bodyPr/>
          <a:lstStyle/>
          <a:p>
            <a:fld id="{632B353F-EFE9-447A-9474-A05796DAD25A}" type="slidenum">
              <a:rPr lang="it-IT" smtClean="0"/>
              <a:t>‹N›</a:t>
            </a:fld>
            <a:endParaRPr lang="it-IT"/>
          </a:p>
        </p:txBody>
      </p:sp>
    </p:spTree>
    <p:extLst>
      <p:ext uri="{BB962C8B-B14F-4D97-AF65-F5344CB8AC3E}">
        <p14:creationId xmlns:p14="http://schemas.microsoft.com/office/powerpoint/2010/main" val="42495377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A0F44B3-5624-4006-B2FF-85A9E3BC04B7}"/>
              </a:ext>
            </a:extLst>
          </p:cNvPr>
          <p:cNvSpPr>
            <a:spLocks noGrp="1"/>
          </p:cNvSpPr>
          <p:nvPr>
            <p:ph type="title"/>
          </p:nvPr>
        </p:nvSpPr>
        <p:spPr>
          <a:xfrm>
            <a:off x="831850" y="1709738"/>
            <a:ext cx="10515600" cy="2852737"/>
          </a:xfrm>
        </p:spPr>
        <p:txBody>
          <a:bodyPr anchor="b"/>
          <a:lstStyle>
            <a:lvl1pPr>
              <a:defRPr sz="6000"/>
            </a:lvl1pPr>
          </a:lstStyle>
          <a:p>
            <a:r>
              <a:rPr lang="it-IT"/>
              <a:t>Fare clic per modificare lo stile del titolo dello schema</a:t>
            </a:r>
          </a:p>
        </p:txBody>
      </p:sp>
      <p:sp>
        <p:nvSpPr>
          <p:cNvPr id="3" name="Segnaposto testo 2">
            <a:extLst>
              <a:ext uri="{FF2B5EF4-FFF2-40B4-BE49-F238E27FC236}">
                <a16:creationId xmlns:a16="http://schemas.microsoft.com/office/drawing/2014/main" id="{DDB4793B-CD0E-41B1-82FF-FD6C9F51A63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Fare clic per modificare gli stili del testo dello schema</a:t>
            </a:r>
          </a:p>
        </p:txBody>
      </p:sp>
      <p:sp>
        <p:nvSpPr>
          <p:cNvPr id="4" name="Segnaposto data 3">
            <a:extLst>
              <a:ext uri="{FF2B5EF4-FFF2-40B4-BE49-F238E27FC236}">
                <a16:creationId xmlns:a16="http://schemas.microsoft.com/office/drawing/2014/main" id="{CE40E108-92DD-4BF5-B697-65E00C8FABAC}"/>
              </a:ext>
            </a:extLst>
          </p:cNvPr>
          <p:cNvSpPr>
            <a:spLocks noGrp="1"/>
          </p:cNvSpPr>
          <p:nvPr>
            <p:ph type="dt" sz="half" idx="10"/>
          </p:nvPr>
        </p:nvSpPr>
        <p:spPr/>
        <p:txBody>
          <a:bodyPr/>
          <a:lstStyle/>
          <a:p>
            <a:fld id="{C085B6C0-EFAE-4106-B92F-71C7B0C1DC59}" type="datetimeFigureOut">
              <a:rPr lang="it-IT" smtClean="0"/>
              <a:t>07/09/2021</a:t>
            </a:fld>
            <a:endParaRPr lang="it-IT"/>
          </a:p>
        </p:txBody>
      </p:sp>
      <p:sp>
        <p:nvSpPr>
          <p:cNvPr id="5" name="Segnaposto piè di pagina 4">
            <a:extLst>
              <a:ext uri="{FF2B5EF4-FFF2-40B4-BE49-F238E27FC236}">
                <a16:creationId xmlns:a16="http://schemas.microsoft.com/office/drawing/2014/main" id="{77102BC6-6916-4789-9FED-17C52F34FDFA}"/>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DBA51360-40ED-465D-A3ED-C7708708F97F}"/>
              </a:ext>
            </a:extLst>
          </p:cNvPr>
          <p:cNvSpPr>
            <a:spLocks noGrp="1"/>
          </p:cNvSpPr>
          <p:nvPr>
            <p:ph type="sldNum" sz="quarter" idx="12"/>
          </p:nvPr>
        </p:nvSpPr>
        <p:spPr/>
        <p:txBody>
          <a:bodyPr/>
          <a:lstStyle/>
          <a:p>
            <a:fld id="{632B353F-EFE9-447A-9474-A05796DAD25A}" type="slidenum">
              <a:rPr lang="it-IT" smtClean="0"/>
              <a:t>‹N›</a:t>
            </a:fld>
            <a:endParaRPr lang="it-IT"/>
          </a:p>
        </p:txBody>
      </p:sp>
    </p:spTree>
    <p:extLst>
      <p:ext uri="{BB962C8B-B14F-4D97-AF65-F5344CB8AC3E}">
        <p14:creationId xmlns:p14="http://schemas.microsoft.com/office/powerpoint/2010/main" val="5618277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41112F3-2724-4433-A5D4-253841297B3C}"/>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00DB415B-ACCA-4F0E-839B-9D414947E3F3}"/>
              </a:ext>
            </a:extLst>
          </p:cNvPr>
          <p:cNvSpPr>
            <a:spLocks noGrp="1"/>
          </p:cNvSpPr>
          <p:nvPr>
            <p:ph sz="half" idx="1"/>
          </p:nvPr>
        </p:nvSpPr>
        <p:spPr>
          <a:xfrm>
            <a:off x="838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a:extLst>
              <a:ext uri="{FF2B5EF4-FFF2-40B4-BE49-F238E27FC236}">
                <a16:creationId xmlns:a16="http://schemas.microsoft.com/office/drawing/2014/main" id="{7A1DC370-1425-41C3-B316-A316CF2CD539}"/>
              </a:ext>
            </a:extLst>
          </p:cNvPr>
          <p:cNvSpPr>
            <a:spLocks noGrp="1"/>
          </p:cNvSpPr>
          <p:nvPr>
            <p:ph sz="half" idx="2"/>
          </p:nvPr>
        </p:nvSpPr>
        <p:spPr>
          <a:xfrm>
            <a:off x="6172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data 4">
            <a:extLst>
              <a:ext uri="{FF2B5EF4-FFF2-40B4-BE49-F238E27FC236}">
                <a16:creationId xmlns:a16="http://schemas.microsoft.com/office/drawing/2014/main" id="{7AC1C905-32CE-42C4-BF91-F90C29F57D16}"/>
              </a:ext>
            </a:extLst>
          </p:cNvPr>
          <p:cNvSpPr>
            <a:spLocks noGrp="1"/>
          </p:cNvSpPr>
          <p:nvPr>
            <p:ph type="dt" sz="half" idx="10"/>
          </p:nvPr>
        </p:nvSpPr>
        <p:spPr/>
        <p:txBody>
          <a:bodyPr/>
          <a:lstStyle/>
          <a:p>
            <a:fld id="{C085B6C0-EFAE-4106-B92F-71C7B0C1DC59}" type="datetimeFigureOut">
              <a:rPr lang="it-IT" smtClean="0"/>
              <a:t>07/09/2021</a:t>
            </a:fld>
            <a:endParaRPr lang="it-IT"/>
          </a:p>
        </p:txBody>
      </p:sp>
      <p:sp>
        <p:nvSpPr>
          <p:cNvPr id="6" name="Segnaposto piè di pagina 5">
            <a:extLst>
              <a:ext uri="{FF2B5EF4-FFF2-40B4-BE49-F238E27FC236}">
                <a16:creationId xmlns:a16="http://schemas.microsoft.com/office/drawing/2014/main" id="{FE302CE0-35AC-4C4C-A8F8-06BF256C93CC}"/>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5CDB20E3-0BC2-45B6-9C70-CD11590E3B0F}"/>
              </a:ext>
            </a:extLst>
          </p:cNvPr>
          <p:cNvSpPr>
            <a:spLocks noGrp="1"/>
          </p:cNvSpPr>
          <p:nvPr>
            <p:ph type="sldNum" sz="quarter" idx="12"/>
          </p:nvPr>
        </p:nvSpPr>
        <p:spPr/>
        <p:txBody>
          <a:bodyPr/>
          <a:lstStyle/>
          <a:p>
            <a:fld id="{632B353F-EFE9-447A-9474-A05796DAD25A}" type="slidenum">
              <a:rPr lang="it-IT" smtClean="0"/>
              <a:t>‹N›</a:t>
            </a:fld>
            <a:endParaRPr lang="it-IT"/>
          </a:p>
        </p:txBody>
      </p:sp>
    </p:spTree>
    <p:extLst>
      <p:ext uri="{BB962C8B-B14F-4D97-AF65-F5344CB8AC3E}">
        <p14:creationId xmlns:p14="http://schemas.microsoft.com/office/powerpoint/2010/main" val="39887310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FCFD26A-E2D6-4ACC-B6A1-405B5B35881D}"/>
              </a:ext>
            </a:extLst>
          </p:cNvPr>
          <p:cNvSpPr>
            <a:spLocks noGrp="1"/>
          </p:cNvSpPr>
          <p:nvPr>
            <p:ph type="title"/>
          </p:nvPr>
        </p:nvSpPr>
        <p:spPr>
          <a:xfrm>
            <a:off x="839788" y="365125"/>
            <a:ext cx="10515600" cy="1325563"/>
          </a:xfrm>
        </p:spPr>
        <p:txBody>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17A5EC3C-D749-453B-B43F-52A8E4C4FDC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Segnaposto contenuto 3">
            <a:extLst>
              <a:ext uri="{FF2B5EF4-FFF2-40B4-BE49-F238E27FC236}">
                <a16:creationId xmlns:a16="http://schemas.microsoft.com/office/drawing/2014/main" id="{19EE7B44-2052-4621-A2D1-798559C3941B}"/>
              </a:ext>
            </a:extLst>
          </p:cNvPr>
          <p:cNvSpPr>
            <a:spLocks noGrp="1"/>
          </p:cNvSpPr>
          <p:nvPr>
            <p:ph sz="half" idx="2"/>
          </p:nvPr>
        </p:nvSpPr>
        <p:spPr>
          <a:xfrm>
            <a:off x="839788" y="2505075"/>
            <a:ext cx="5157787"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a:extLst>
              <a:ext uri="{FF2B5EF4-FFF2-40B4-BE49-F238E27FC236}">
                <a16:creationId xmlns:a16="http://schemas.microsoft.com/office/drawing/2014/main" id="{FB9C8442-C10F-495A-AE05-336757B477F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Segnaposto contenuto 5">
            <a:extLst>
              <a:ext uri="{FF2B5EF4-FFF2-40B4-BE49-F238E27FC236}">
                <a16:creationId xmlns:a16="http://schemas.microsoft.com/office/drawing/2014/main" id="{450522B0-6034-4296-8526-10A1285272D2}"/>
              </a:ext>
            </a:extLst>
          </p:cNvPr>
          <p:cNvSpPr>
            <a:spLocks noGrp="1"/>
          </p:cNvSpPr>
          <p:nvPr>
            <p:ph sz="quarter" idx="4"/>
          </p:nvPr>
        </p:nvSpPr>
        <p:spPr>
          <a:xfrm>
            <a:off x="6172200" y="2505075"/>
            <a:ext cx="5183188"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Segnaposto data 6">
            <a:extLst>
              <a:ext uri="{FF2B5EF4-FFF2-40B4-BE49-F238E27FC236}">
                <a16:creationId xmlns:a16="http://schemas.microsoft.com/office/drawing/2014/main" id="{19CFE47E-AA65-439B-9792-27B46E7056C7}"/>
              </a:ext>
            </a:extLst>
          </p:cNvPr>
          <p:cNvSpPr>
            <a:spLocks noGrp="1"/>
          </p:cNvSpPr>
          <p:nvPr>
            <p:ph type="dt" sz="half" idx="10"/>
          </p:nvPr>
        </p:nvSpPr>
        <p:spPr/>
        <p:txBody>
          <a:bodyPr/>
          <a:lstStyle/>
          <a:p>
            <a:fld id="{C085B6C0-EFAE-4106-B92F-71C7B0C1DC59}" type="datetimeFigureOut">
              <a:rPr lang="it-IT" smtClean="0"/>
              <a:t>07/09/2021</a:t>
            </a:fld>
            <a:endParaRPr lang="it-IT"/>
          </a:p>
        </p:txBody>
      </p:sp>
      <p:sp>
        <p:nvSpPr>
          <p:cNvPr id="8" name="Segnaposto piè di pagina 7">
            <a:extLst>
              <a:ext uri="{FF2B5EF4-FFF2-40B4-BE49-F238E27FC236}">
                <a16:creationId xmlns:a16="http://schemas.microsoft.com/office/drawing/2014/main" id="{8E83ACF5-CF29-4FEF-92C6-A9C26C61EB31}"/>
              </a:ext>
            </a:extLst>
          </p:cNvPr>
          <p:cNvSpPr>
            <a:spLocks noGrp="1"/>
          </p:cNvSpPr>
          <p:nvPr>
            <p:ph type="ftr" sz="quarter" idx="11"/>
          </p:nvPr>
        </p:nvSpPr>
        <p:spPr/>
        <p:txBody>
          <a:bodyPr/>
          <a:lstStyle/>
          <a:p>
            <a:endParaRPr lang="it-IT"/>
          </a:p>
        </p:txBody>
      </p:sp>
      <p:sp>
        <p:nvSpPr>
          <p:cNvPr id="9" name="Segnaposto numero diapositiva 8">
            <a:extLst>
              <a:ext uri="{FF2B5EF4-FFF2-40B4-BE49-F238E27FC236}">
                <a16:creationId xmlns:a16="http://schemas.microsoft.com/office/drawing/2014/main" id="{83216842-6CFA-47B1-9F33-CEB0C0AEEEF1}"/>
              </a:ext>
            </a:extLst>
          </p:cNvPr>
          <p:cNvSpPr>
            <a:spLocks noGrp="1"/>
          </p:cNvSpPr>
          <p:nvPr>
            <p:ph type="sldNum" sz="quarter" idx="12"/>
          </p:nvPr>
        </p:nvSpPr>
        <p:spPr/>
        <p:txBody>
          <a:bodyPr/>
          <a:lstStyle/>
          <a:p>
            <a:fld id="{632B353F-EFE9-447A-9474-A05796DAD25A}" type="slidenum">
              <a:rPr lang="it-IT" smtClean="0"/>
              <a:t>‹N›</a:t>
            </a:fld>
            <a:endParaRPr lang="it-IT"/>
          </a:p>
        </p:txBody>
      </p:sp>
    </p:spTree>
    <p:extLst>
      <p:ext uri="{BB962C8B-B14F-4D97-AF65-F5344CB8AC3E}">
        <p14:creationId xmlns:p14="http://schemas.microsoft.com/office/powerpoint/2010/main" val="23737668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31E462B-1562-4370-9155-DF3A8550AD7C}"/>
              </a:ext>
            </a:extLst>
          </p:cNvPr>
          <p:cNvSpPr>
            <a:spLocks noGrp="1"/>
          </p:cNvSpPr>
          <p:nvPr>
            <p:ph type="title"/>
          </p:nvPr>
        </p:nvSpPr>
        <p:spPr/>
        <p:txBody>
          <a:bodyPr/>
          <a:lstStyle/>
          <a:p>
            <a:r>
              <a:rPr lang="it-IT"/>
              <a:t>Fare clic per modificare lo stile del titolo dello schema</a:t>
            </a:r>
          </a:p>
        </p:txBody>
      </p:sp>
      <p:sp>
        <p:nvSpPr>
          <p:cNvPr id="3" name="Segnaposto data 2">
            <a:extLst>
              <a:ext uri="{FF2B5EF4-FFF2-40B4-BE49-F238E27FC236}">
                <a16:creationId xmlns:a16="http://schemas.microsoft.com/office/drawing/2014/main" id="{F52BE4B9-3A7F-461E-B022-182254FA92A3}"/>
              </a:ext>
            </a:extLst>
          </p:cNvPr>
          <p:cNvSpPr>
            <a:spLocks noGrp="1"/>
          </p:cNvSpPr>
          <p:nvPr>
            <p:ph type="dt" sz="half" idx="10"/>
          </p:nvPr>
        </p:nvSpPr>
        <p:spPr/>
        <p:txBody>
          <a:bodyPr/>
          <a:lstStyle/>
          <a:p>
            <a:fld id="{C085B6C0-EFAE-4106-B92F-71C7B0C1DC59}" type="datetimeFigureOut">
              <a:rPr lang="it-IT" smtClean="0"/>
              <a:t>07/09/2021</a:t>
            </a:fld>
            <a:endParaRPr lang="it-IT"/>
          </a:p>
        </p:txBody>
      </p:sp>
      <p:sp>
        <p:nvSpPr>
          <p:cNvPr id="4" name="Segnaposto piè di pagina 3">
            <a:extLst>
              <a:ext uri="{FF2B5EF4-FFF2-40B4-BE49-F238E27FC236}">
                <a16:creationId xmlns:a16="http://schemas.microsoft.com/office/drawing/2014/main" id="{21A76DC0-F9AB-4358-8153-B980BC232EE6}"/>
              </a:ext>
            </a:extLst>
          </p:cNvPr>
          <p:cNvSpPr>
            <a:spLocks noGrp="1"/>
          </p:cNvSpPr>
          <p:nvPr>
            <p:ph type="ftr" sz="quarter" idx="11"/>
          </p:nvPr>
        </p:nvSpPr>
        <p:spPr/>
        <p:txBody>
          <a:bodyPr/>
          <a:lstStyle/>
          <a:p>
            <a:endParaRPr lang="it-IT"/>
          </a:p>
        </p:txBody>
      </p:sp>
      <p:sp>
        <p:nvSpPr>
          <p:cNvPr id="5" name="Segnaposto numero diapositiva 4">
            <a:extLst>
              <a:ext uri="{FF2B5EF4-FFF2-40B4-BE49-F238E27FC236}">
                <a16:creationId xmlns:a16="http://schemas.microsoft.com/office/drawing/2014/main" id="{3B043DE7-A8EF-4D7E-915F-6373AD386A7A}"/>
              </a:ext>
            </a:extLst>
          </p:cNvPr>
          <p:cNvSpPr>
            <a:spLocks noGrp="1"/>
          </p:cNvSpPr>
          <p:nvPr>
            <p:ph type="sldNum" sz="quarter" idx="12"/>
          </p:nvPr>
        </p:nvSpPr>
        <p:spPr/>
        <p:txBody>
          <a:bodyPr/>
          <a:lstStyle/>
          <a:p>
            <a:fld id="{632B353F-EFE9-447A-9474-A05796DAD25A}" type="slidenum">
              <a:rPr lang="it-IT" smtClean="0"/>
              <a:t>‹N›</a:t>
            </a:fld>
            <a:endParaRPr lang="it-IT"/>
          </a:p>
        </p:txBody>
      </p:sp>
    </p:spTree>
    <p:extLst>
      <p:ext uri="{BB962C8B-B14F-4D97-AF65-F5344CB8AC3E}">
        <p14:creationId xmlns:p14="http://schemas.microsoft.com/office/powerpoint/2010/main" val="41607860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46C15D4C-E8CE-4242-BEAC-9A97C43A3C0B}"/>
              </a:ext>
            </a:extLst>
          </p:cNvPr>
          <p:cNvSpPr>
            <a:spLocks noGrp="1"/>
          </p:cNvSpPr>
          <p:nvPr>
            <p:ph type="dt" sz="half" idx="10"/>
          </p:nvPr>
        </p:nvSpPr>
        <p:spPr/>
        <p:txBody>
          <a:bodyPr/>
          <a:lstStyle/>
          <a:p>
            <a:fld id="{C085B6C0-EFAE-4106-B92F-71C7B0C1DC59}" type="datetimeFigureOut">
              <a:rPr lang="it-IT" smtClean="0"/>
              <a:t>07/09/2021</a:t>
            </a:fld>
            <a:endParaRPr lang="it-IT"/>
          </a:p>
        </p:txBody>
      </p:sp>
      <p:sp>
        <p:nvSpPr>
          <p:cNvPr id="3" name="Segnaposto piè di pagina 2">
            <a:extLst>
              <a:ext uri="{FF2B5EF4-FFF2-40B4-BE49-F238E27FC236}">
                <a16:creationId xmlns:a16="http://schemas.microsoft.com/office/drawing/2014/main" id="{D5942FA6-CFFA-4AC3-BD77-BB3E14E332C7}"/>
              </a:ext>
            </a:extLst>
          </p:cNvPr>
          <p:cNvSpPr>
            <a:spLocks noGrp="1"/>
          </p:cNvSpPr>
          <p:nvPr>
            <p:ph type="ftr" sz="quarter" idx="11"/>
          </p:nvPr>
        </p:nvSpPr>
        <p:spPr/>
        <p:txBody>
          <a:bodyPr/>
          <a:lstStyle/>
          <a:p>
            <a:endParaRPr lang="it-IT"/>
          </a:p>
        </p:txBody>
      </p:sp>
      <p:sp>
        <p:nvSpPr>
          <p:cNvPr id="4" name="Segnaposto numero diapositiva 3">
            <a:extLst>
              <a:ext uri="{FF2B5EF4-FFF2-40B4-BE49-F238E27FC236}">
                <a16:creationId xmlns:a16="http://schemas.microsoft.com/office/drawing/2014/main" id="{B143BA28-A098-432F-8E64-97FBF97FDD5D}"/>
              </a:ext>
            </a:extLst>
          </p:cNvPr>
          <p:cNvSpPr>
            <a:spLocks noGrp="1"/>
          </p:cNvSpPr>
          <p:nvPr>
            <p:ph type="sldNum" sz="quarter" idx="12"/>
          </p:nvPr>
        </p:nvSpPr>
        <p:spPr/>
        <p:txBody>
          <a:bodyPr/>
          <a:lstStyle/>
          <a:p>
            <a:fld id="{632B353F-EFE9-447A-9474-A05796DAD25A}" type="slidenum">
              <a:rPr lang="it-IT" smtClean="0"/>
              <a:t>‹N›</a:t>
            </a:fld>
            <a:endParaRPr lang="it-IT"/>
          </a:p>
        </p:txBody>
      </p:sp>
    </p:spTree>
    <p:extLst>
      <p:ext uri="{BB962C8B-B14F-4D97-AF65-F5344CB8AC3E}">
        <p14:creationId xmlns:p14="http://schemas.microsoft.com/office/powerpoint/2010/main" val="42029212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FA731BB-EFAE-4190-B363-BEF2AB3216F7}"/>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3C8D430D-CC73-4DC6-9ED3-DD9BFDAC4A0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a:extLst>
              <a:ext uri="{FF2B5EF4-FFF2-40B4-BE49-F238E27FC236}">
                <a16:creationId xmlns:a16="http://schemas.microsoft.com/office/drawing/2014/main" id="{3E26333D-2CD6-4507-9F5D-CBE8C73E0CE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547E59EF-1335-4948-A0EB-26DF651216CB}"/>
              </a:ext>
            </a:extLst>
          </p:cNvPr>
          <p:cNvSpPr>
            <a:spLocks noGrp="1"/>
          </p:cNvSpPr>
          <p:nvPr>
            <p:ph type="dt" sz="half" idx="10"/>
          </p:nvPr>
        </p:nvSpPr>
        <p:spPr/>
        <p:txBody>
          <a:bodyPr/>
          <a:lstStyle/>
          <a:p>
            <a:fld id="{C085B6C0-EFAE-4106-B92F-71C7B0C1DC59}" type="datetimeFigureOut">
              <a:rPr lang="it-IT" smtClean="0"/>
              <a:t>07/09/2021</a:t>
            </a:fld>
            <a:endParaRPr lang="it-IT"/>
          </a:p>
        </p:txBody>
      </p:sp>
      <p:sp>
        <p:nvSpPr>
          <p:cNvPr id="6" name="Segnaposto piè di pagina 5">
            <a:extLst>
              <a:ext uri="{FF2B5EF4-FFF2-40B4-BE49-F238E27FC236}">
                <a16:creationId xmlns:a16="http://schemas.microsoft.com/office/drawing/2014/main" id="{67AA7B52-3CB4-4D82-BBA8-002EF139B391}"/>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8DFCBD02-67C7-4F30-BFD2-90C3012F74B4}"/>
              </a:ext>
            </a:extLst>
          </p:cNvPr>
          <p:cNvSpPr>
            <a:spLocks noGrp="1"/>
          </p:cNvSpPr>
          <p:nvPr>
            <p:ph type="sldNum" sz="quarter" idx="12"/>
          </p:nvPr>
        </p:nvSpPr>
        <p:spPr/>
        <p:txBody>
          <a:bodyPr/>
          <a:lstStyle/>
          <a:p>
            <a:fld id="{632B353F-EFE9-447A-9474-A05796DAD25A}" type="slidenum">
              <a:rPr lang="it-IT" smtClean="0"/>
              <a:t>‹N›</a:t>
            </a:fld>
            <a:endParaRPr lang="it-IT"/>
          </a:p>
        </p:txBody>
      </p:sp>
    </p:spTree>
    <p:extLst>
      <p:ext uri="{BB962C8B-B14F-4D97-AF65-F5344CB8AC3E}">
        <p14:creationId xmlns:p14="http://schemas.microsoft.com/office/powerpoint/2010/main" val="37803748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995C7E8-88C3-43D1-AB90-108101E2DBBC}"/>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immagine 2">
            <a:extLst>
              <a:ext uri="{FF2B5EF4-FFF2-40B4-BE49-F238E27FC236}">
                <a16:creationId xmlns:a16="http://schemas.microsoft.com/office/drawing/2014/main" id="{9C2EF737-C830-4B78-985A-6DCB5129CE5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a:p>
        </p:txBody>
      </p:sp>
      <p:sp>
        <p:nvSpPr>
          <p:cNvPr id="4" name="Segnaposto testo 3">
            <a:extLst>
              <a:ext uri="{FF2B5EF4-FFF2-40B4-BE49-F238E27FC236}">
                <a16:creationId xmlns:a16="http://schemas.microsoft.com/office/drawing/2014/main" id="{A4528A0B-D5FC-433E-ADF6-C72BFD3EC58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0632E22D-BA79-4FA1-81E8-D276710F2139}"/>
              </a:ext>
            </a:extLst>
          </p:cNvPr>
          <p:cNvSpPr>
            <a:spLocks noGrp="1"/>
          </p:cNvSpPr>
          <p:nvPr>
            <p:ph type="dt" sz="half" idx="10"/>
          </p:nvPr>
        </p:nvSpPr>
        <p:spPr/>
        <p:txBody>
          <a:bodyPr/>
          <a:lstStyle/>
          <a:p>
            <a:fld id="{C085B6C0-EFAE-4106-B92F-71C7B0C1DC59}" type="datetimeFigureOut">
              <a:rPr lang="it-IT" smtClean="0"/>
              <a:t>07/09/2021</a:t>
            </a:fld>
            <a:endParaRPr lang="it-IT"/>
          </a:p>
        </p:txBody>
      </p:sp>
      <p:sp>
        <p:nvSpPr>
          <p:cNvPr id="6" name="Segnaposto piè di pagina 5">
            <a:extLst>
              <a:ext uri="{FF2B5EF4-FFF2-40B4-BE49-F238E27FC236}">
                <a16:creationId xmlns:a16="http://schemas.microsoft.com/office/drawing/2014/main" id="{E881FCA1-8C97-48B9-8344-90CF78736FD5}"/>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C771D0CD-37C6-4EC8-9B2E-43BE9CD1E6AC}"/>
              </a:ext>
            </a:extLst>
          </p:cNvPr>
          <p:cNvSpPr>
            <a:spLocks noGrp="1"/>
          </p:cNvSpPr>
          <p:nvPr>
            <p:ph type="sldNum" sz="quarter" idx="12"/>
          </p:nvPr>
        </p:nvSpPr>
        <p:spPr/>
        <p:txBody>
          <a:bodyPr/>
          <a:lstStyle/>
          <a:p>
            <a:fld id="{632B353F-EFE9-447A-9474-A05796DAD25A}" type="slidenum">
              <a:rPr lang="it-IT" smtClean="0"/>
              <a:t>‹N›</a:t>
            </a:fld>
            <a:endParaRPr lang="it-IT"/>
          </a:p>
        </p:txBody>
      </p:sp>
    </p:spTree>
    <p:extLst>
      <p:ext uri="{BB962C8B-B14F-4D97-AF65-F5344CB8AC3E}">
        <p14:creationId xmlns:p14="http://schemas.microsoft.com/office/powerpoint/2010/main" val="37959898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a:extLst>
              <a:ext uri="{FF2B5EF4-FFF2-40B4-BE49-F238E27FC236}">
                <a16:creationId xmlns:a16="http://schemas.microsoft.com/office/drawing/2014/main" id="{DC4353EA-F353-4012-B54F-6D631D27739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BFBDBD28-7207-4B22-8147-7E95E3CF94D3}"/>
              </a:ext>
            </a:extLst>
          </p:cNvPr>
          <p:cNvSpPr>
            <a:spLocks noGrp="1"/>
          </p:cNvSpPr>
          <p:nvPr>
            <p:ph type="body" idx="1"/>
          </p:nvPr>
        </p:nvSpPr>
        <p:spPr>
          <a:xfrm>
            <a:off x="838200" y="1825625"/>
            <a:ext cx="10515600" cy="4039478"/>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E289CCF0-3B69-4D70-8FC9-626D49CEAD9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085B6C0-EFAE-4106-B92F-71C7B0C1DC59}" type="datetimeFigureOut">
              <a:rPr lang="it-IT" smtClean="0"/>
              <a:t>07/09/2021</a:t>
            </a:fld>
            <a:endParaRPr lang="it-IT"/>
          </a:p>
        </p:txBody>
      </p:sp>
      <p:sp>
        <p:nvSpPr>
          <p:cNvPr id="5" name="Segnaposto piè di pagina 4">
            <a:extLst>
              <a:ext uri="{FF2B5EF4-FFF2-40B4-BE49-F238E27FC236}">
                <a16:creationId xmlns:a16="http://schemas.microsoft.com/office/drawing/2014/main" id="{344846C6-BF44-4472-BE50-A66C6F7EC5C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t-IT"/>
          </a:p>
        </p:txBody>
      </p:sp>
      <p:sp>
        <p:nvSpPr>
          <p:cNvPr id="6" name="Segnaposto numero diapositiva 5">
            <a:extLst>
              <a:ext uri="{FF2B5EF4-FFF2-40B4-BE49-F238E27FC236}">
                <a16:creationId xmlns:a16="http://schemas.microsoft.com/office/drawing/2014/main" id="{B5082693-9BFF-4D74-B761-AFEFE7F719D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2B353F-EFE9-447A-9474-A05796DAD25A}" type="slidenum">
              <a:rPr lang="it-IT" smtClean="0"/>
              <a:t>‹N›</a:t>
            </a:fld>
            <a:endParaRPr lang="it-IT"/>
          </a:p>
        </p:txBody>
      </p:sp>
      <p:sp>
        <p:nvSpPr>
          <p:cNvPr id="7" name="Rettangolo 6">
            <a:extLst>
              <a:ext uri="{FF2B5EF4-FFF2-40B4-BE49-F238E27FC236}">
                <a16:creationId xmlns:a16="http://schemas.microsoft.com/office/drawing/2014/main" id="{5B7F8DFC-F9EA-405E-A08B-1ED4E21D2A0A}"/>
              </a:ext>
            </a:extLst>
          </p:cNvPr>
          <p:cNvSpPr/>
          <p:nvPr userDrawn="1"/>
        </p:nvSpPr>
        <p:spPr>
          <a:xfrm>
            <a:off x="147637" y="5939346"/>
            <a:ext cx="11896725" cy="707886"/>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tIns="144000" rtlCol="0" anchor="ctr" anchorCtr="0">
            <a:noAutofit/>
          </a:bodyPr>
          <a:lstStyle/>
          <a:p>
            <a:pPr algn="l"/>
            <a:endParaRPr lang="it-IT" sz="1100" i="1" dirty="0">
              <a:ln>
                <a:noFill/>
              </a:ln>
            </a:endParaRPr>
          </a:p>
          <a:p>
            <a:pPr algn="l"/>
            <a:r>
              <a:rPr lang="it-IT" sz="1100" i="1" dirty="0">
                <a:ln>
                  <a:noFill/>
                </a:ln>
              </a:rPr>
              <a:t>       Alma Mater </a:t>
            </a:r>
            <a:r>
              <a:rPr lang="it-IT" sz="1100" i="1" dirty="0" err="1">
                <a:ln>
                  <a:noFill/>
                </a:ln>
              </a:rPr>
              <a:t>Sudiorum</a:t>
            </a:r>
            <a:r>
              <a:rPr lang="it-IT" sz="1100" i="1" dirty="0">
                <a:ln>
                  <a:noFill/>
                </a:ln>
              </a:rPr>
              <a:t> – University Of Bologna  |  </a:t>
            </a:r>
            <a:r>
              <a:rPr lang="it-IT" sz="1100" i="1" dirty="0" err="1">
                <a:ln>
                  <a:noFill/>
                </a:ln>
              </a:rPr>
              <a:t>Master’s</a:t>
            </a:r>
            <a:r>
              <a:rPr lang="it-IT" sz="1100" i="1" dirty="0">
                <a:ln>
                  <a:noFill/>
                </a:ln>
              </a:rPr>
              <a:t> Degree In Computer Science</a:t>
            </a:r>
          </a:p>
          <a:p>
            <a:pPr algn="ctr"/>
            <a:endParaRPr lang="it-IT" dirty="0">
              <a:ln>
                <a:noFill/>
              </a:ln>
            </a:endParaRPr>
          </a:p>
        </p:txBody>
      </p:sp>
    </p:spTree>
    <p:extLst>
      <p:ext uri="{BB962C8B-B14F-4D97-AF65-F5344CB8AC3E}">
        <p14:creationId xmlns:p14="http://schemas.microsoft.com/office/powerpoint/2010/main" val="31332881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8" Type="http://schemas.openxmlformats.org/officeDocument/2006/relationships/image" Target="../media/image24.jpg"/><Relationship Id="rId3" Type="http://schemas.openxmlformats.org/officeDocument/2006/relationships/image" Target="../media/image19.jpg"/><Relationship Id="rId7" Type="http://schemas.openxmlformats.org/officeDocument/2006/relationships/image" Target="../media/image23.jp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2.jpg"/><Relationship Id="rId5" Type="http://schemas.openxmlformats.org/officeDocument/2006/relationships/image" Target="../media/image21.jpg"/><Relationship Id="rId4" Type="http://schemas.openxmlformats.org/officeDocument/2006/relationships/image" Target="../media/image20.jpg"/></Relationships>
</file>

<file path=ppt/slides/_rels/slide1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jpg"/><Relationship Id="rId7" Type="http://schemas.openxmlformats.org/officeDocument/2006/relationships/image" Target="../media/image30.png"/><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35.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2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image" Target="../media/image47.svg"/><Relationship Id="rId3" Type="http://schemas.openxmlformats.org/officeDocument/2006/relationships/image" Target="../media/image43.png"/><Relationship Id="rId7" Type="http://schemas.openxmlformats.org/officeDocument/2006/relationships/image" Target="../media/image46.png"/><Relationship Id="rId12" Type="http://schemas.openxmlformats.org/officeDocument/2006/relationships/image" Target="../media/image51.svg"/><Relationship Id="rId2" Type="http://schemas.openxmlformats.org/officeDocument/2006/relationships/image" Target="../media/image410.png"/><Relationship Id="rId1" Type="http://schemas.openxmlformats.org/officeDocument/2006/relationships/slideLayout" Target="../slideLayouts/slideLayout2.xml"/><Relationship Id="rId6" Type="http://schemas.openxmlformats.org/officeDocument/2006/relationships/image" Target="../media/image45.svg"/><Relationship Id="rId11" Type="http://schemas.openxmlformats.org/officeDocument/2006/relationships/image" Target="../media/image50.png"/><Relationship Id="rId5" Type="http://schemas.openxmlformats.org/officeDocument/2006/relationships/image" Target="../media/image44.png"/><Relationship Id="rId10" Type="http://schemas.openxmlformats.org/officeDocument/2006/relationships/image" Target="../media/image49.svg"/><Relationship Id="rId4" Type="http://schemas.openxmlformats.org/officeDocument/2006/relationships/image" Target="../media/image430.png"/><Relationship Id="rId9" Type="http://schemas.openxmlformats.org/officeDocument/2006/relationships/image" Target="../media/image48.png"/></Relationships>
</file>

<file path=ppt/slides/_rels/slide27.xml.rels><?xml version="1.0" encoding="UTF-8" standalone="yes"?>
<Relationships xmlns="http://schemas.openxmlformats.org/package/2006/relationships"><Relationship Id="rId3" Type="http://schemas.openxmlformats.org/officeDocument/2006/relationships/image" Target="../media/image52.png"/><Relationship Id="rId7" Type="http://schemas.openxmlformats.org/officeDocument/2006/relationships/image" Target="../media/image45.svg"/><Relationship Id="rId2" Type="http://schemas.openxmlformats.org/officeDocument/2006/relationships/image" Target="../media/image500.png"/><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7.svg"/><Relationship Id="rId4" Type="http://schemas.openxmlformats.org/officeDocument/2006/relationships/image" Target="../media/image46.png"/></Relationships>
</file>

<file path=ppt/slides/_rels/slide28.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54.jpg"/><Relationship Id="rId7" Type="http://schemas.openxmlformats.org/officeDocument/2006/relationships/image" Target="../media/image470.png"/><Relationship Id="rId2" Type="http://schemas.openxmlformats.org/officeDocument/2006/relationships/image" Target="../media/image53.jpg"/><Relationship Id="rId1" Type="http://schemas.openxmlformats.org/officeDocument/2006/relationships/slideLayout" Target="../slideLayouts/slideLayout2.xml"/><Relationship Id="rId6" Type="http://schemas.openxmlformats.org/officeDocument/2006/relationships/image" Target="../media/image460.png"/><Relationship Id="rId11" Type="http://schemas.openxmlformats.org/officeDocument/2006/relationships/image" Target="../media/image47.svg"/><Relationship Id="rId5" Type="http://schemas.openxmlformats.org/officeDocument/2006/relationships/image" Target="../media/image550.png"/><Relationship Id="rId10" Type="http://schemas.openxmlformats.org/officeDocument/2006/relationships/image" Target="../media/image46.png"/><Relationship Id="rId4" Type="http://schemas.openxmlformats.org/officeDocument/2006/relationships/image" Target="../media/image55.png"/><Relationship Id="rId9" Type="http://schemas.openxmlformats.org/officeDocument/2006/relationships/image" Target="../media/image45.svg"/></Relationships>
</file>

<file path=ppt/slides/_rels/slide29.xml.rels><?xml version="1.0" encoding="UTF-8" standalone="yes"?>
<Relationships xmlns="http://schemas.openxmlformats.org/package/2006/relationships"><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image" Target="../media/image56.png"/><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3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 Id="rId5" Type="http://schemas.openxmlformats.org/officeDocument/2006/relationships/image" Target="../media/image510.png"/><Relationship Id="rId4" Type="http://schemas.openxmlformats.org/officeDocument/2006/relationships/image" Target="../media/image6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a:extLst>
              <a:ext uri="{FF2B5EF4-FFF2-40B4-BE49-F238E27FC236}">
                <a16:creationId xmlns:a16="http://schemas.microsoft.com/office/drawing/2014/main" id="{7DD7A36D-DD15-4A24-B7A6-3E45F4C7AFD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8615" y="224028"/>
            <a:ext cx="1480357" cy="1515996"/>
          </a:xfrm>
          <a:prstGeom prst="rect">
            <a:avLst/>
          </a:prstGeom>
        </p:spPr>
      </p:pic>
      <p:sp>
        <p:nvSpPr>
          <p:cNvPr id="2" name="Titolo 1">
            <a:extLst>
              <a:ext uri="{FF2B5EF4-FFF2-40B4-BE49-F238E27FC236}">
                <a16:creationId xmlns:a16="http://schemas.microsoft.com/office/drawing/2014/main" id="{2D930D15-1DA8-47AF-B915-FE34D84B74EF}"/>
              </a:ext>
            </a:extLst>
          </p:cNvPr>
          <p:cNvSpPr>
            <a:spLocks noGrp="1"/>
          </p:cNvSpPr>
          <p:nvPr>
            <p:ph type="ctrTitle"/>
          </p:nvPr>
        </p:nvSpPr>
        <p:spPr>
          <a:xfrm>
            <a:off x="1524000" y="1436813"/>
            <a:ext cx="9144000" cy="2133598"/>
          </a:xfrm>
        </p:spPr>
        <p:txBody>
          <a:bodyPr>
            <a:normAutofit/>
          </a:bodyPr>
          <a:lstStyle/>
          <a:p>
            <a:r>
              <a:rPr lang="it-IT" b="1" dirty="0"/>
              <a:t>Customer </a:t>
            </a:r>
            <a:r>
              <a:rPr lang="it-IT" b="1" dirty="0" err="1"/>
              <a:t>Segmentation</a:t>
            </a:r>
            <a:endParaRPr lang="it-IT" b="1" dirty="0"/>
          </a:p>
        </p:txBody>
      </p:sp>
      <p:sp>
        <p:nvSpPr>
          <p:cNvPr id="3" name="Sottotitolo 2">
            <a:extLst>
              <a:ext uri="{FF2B5EF4-FFF2-40B4-BE49-F238E27FC236}">
                <a16:creationId xmlns:a16="http://schemas.microsoft.com/office/drawing/2014/main" id="{035E9052-3F5D-4387-8B0F-E5E8F1409191}"/>
              </a:ext>
            </a:extLst>
          </p:cNvPr>
          <p:cNvSpPr>
            <a:spLocks noGrp="1"/>
          </p:cNvSpPr>
          <p:nvPr>
            <p:ph type="subTitle" idx="1"/>
          </p:nvPr>
        </p:nvSpPr>
        <p:spPr>
          <a:xfrm>
            <a:off x="1524000" y="4354388"/>
            <a:ext cx="9144000" cy="1611406"/>
          </a:xfrm>
        </p:spPr>
        <p:txBody>
          <a:bodyPr>
            <a:normAutofit/>
          </a:bodyPr>
          <a:lstStyle/>
          <a:p>
            <a:r>
              <a:rPr lang="it-IT" sz="2000" i="1" dirty="0"/>
              <a:t>Daniele Filippini</a:t>
            </a:r>
          </a:p>
          <a:p>
            <a:r>
              <a:rPr lang="it-IT" sz="2000" i="1" dirty="0"/>
              <a:t>Scalable &amp; Cloud Programming</a:t>
            </a:r>
          </a:p>
          <a:p>
            <a:r>
              <a:rPr lang="it-IT" sz="2000" i="1" dirty="0"/>
              <a:t>2020/2021</a:t>
            </a:r>
          </a:p>
          <a:p>
            <a:r>
              <a:rPr lang="it-IT" sz="1400" i="1" dirty="0"/>
              <a:t>daniele.filippini2@studio.unibo.it</a:t>
            </a:r>
          </a:p>
        </p:txBody>
      </p:sp>
      <p:pic>
        <p:nvPicPr>
          <p:cNvPr id="1026" name="Picture 2" descr="Market and Customer Segmentation Studies in Andheri East, Mumbai, Market  Search India Private Limited | ID: 21644203962">
            <a:extLst>
              <a:ext uri="{FF2B5EF4-FFF2-40B4-BE49-F238E27FC236}">
                <a16:creationId xmlns:a16="http://schemas.microsoft.com/office/drawing/2014/main" id="{53C232A0-29D4-4CF4-A619-507F339EA4F4}"/>
              </a:ext>
            </a:extLst>
          </p:cNvPr>
          <p:cNvPicPr>
            <a:picLocks noChangeAspect="1" noChangeArrowheads="1"/>
          </p:cNvPicPr>
          <p:nvPr/>
        </p:nvPicPr>
        <p:blipFill>
          <a:blip r:embed="rId3">
            <a:alphaModFix amt="20000"/>
            <a:extLst>
              <a:ext uri="{28A0092B-C50C-407E-A947-70E740481C1C}">
                <a14:useLocalDpi xmlns:a14="http://schemas.microsoft.com/office/drawing/2010/main" val="0"/>
              </a:ext>
            </a:extLst>
          </a:blip>
          <a:srcRect/>
          <a:stretch>
            <a:fillRect/>
          </a:stretch>
        </p:blipFill>
        <p:spPr bwMode="auto">
          <a:xfrm>
            <a:off x="2677011" y="-236047"/>
            <a:ext cx="11685333" cy="6987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7002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19B52FB-A9C6-4D39-A213-69FC7EC5AE46}"/>
              </a:ext>
            </a:extLst>
          </p:cNvPr>
          <p:cNvSpPr>
            <a:spLocks noGrp="1"/>
          </p:cNvSpPr>
          <p:nvPr>
            <p:ph type="title"/>
          </p:nvPr>
        </p:nvSpPr>
        <p:spPr>
          <a:xfrm>
            <a:off x="838200" y="103593"/>
            <a:ext cx="10515600" cy="1325563"/>
          </a:xfrm>
        </p:spPr>
        <p:txBody>
          <a:bodyPr/>
          <a:lstStyle/>
          <a:p>
            <a:r>
              <a:rPr lang="it-IT" dirty="0"/>
              <a:t>DBSCAN</a:t>
            </a:r>
            <a:endParaRPr lang="en-GB" dirty="0"/>
          </a:p>
        </p:txBody>
      </p:sp>
      <mc:AlternateContent xmlns:mc="http://schemas.openxmlformats.org/markup-compatibility/2006" xmlns:a14="http://schemas.microsoft.com/office/drawing/2010/main">
        <mc:Choice Requires="a14">
          <p:sp>
            <p:nvSpPr>
              <p:cNvPr id="3" name="Segnaposto contenuto 2">
                <a:extLst>
                  <a:ext uri="{FF2B5EF4-FFF2-40B4-BE49-F238E27FC236}">
                    <a16:creationId xmlns:a16="http://schemas.microsoft.com/office/drawing/2014/main" id="{9F320573-B605-40A7-AB7C-835CFFFA7957}"/>
                  </a:ext>
                </a:extLst>
              </p:cNvPr>
              <p:cNvSpPr>
                <a:spLocks noGrp="1"/>
              </p:cNvSpPr>
              <p:nvPr>
                <p:ph idx="1"/>
              </p:nvPr>
            </p:nvSpPr>
            <p:spPr>
              <a:xfrm>
                <a:off x="238125" y="1143000"/>
                <a:ext cx="11115675" cy="2801127"/>
              </a:xfrm>
            </p:spPr>
            <p:txBody>
              <a:bodyPr>
                <a:noAutofit/>
              </a:bodyPr>
              <a:lstStyle/>
              <a:p>
                <a:r>
                  <a:rPr lang="en-GB" sz="2200" dirty="0"/>
                  <a:t>Density based clustering is a technique that separate regions with high density by regions of low density</a:t>
                </a:r>
              </a:p>
              <a:p>
                <a:r>
                  <a:rPr lang="en-GB" sz="2200" dirty="0"/>
                  <a:t>Considering a set of points in some space to be clustered, for the purpose of DBSCAN the points are classified in three categories: core points, border points and noise points</a:t>
                </a:r>
              </a:p>
              <a:p>
                <a:r>
                  <a:rPr lang="en-GB" sz="2200" dirty="0"/>
                  <a:t>Given a parameter </a:t>
                </a:r>
                <a14:m>
                  <m:oMath xmlns:m="http://schemas.openxmlformats.org/officeDocument/2006/math">
                    <m:r>
                      <a:rPr lang="en-GB" sz="2200" i="1" smtClean="0">
                        <a:latin typeface="Cambria Math" panose="02040503050406030204" pitchFamily="18" charset="0"/>
                        <a:ea typeface="Cambria Math" panose="02040503050406030204" pitchFamily="18" charset="0"/>
                      </a:rPr>
                      <m:t>𝜖</m:t>
                    </m:r>
                  </m:oMath>
                </a14:m>
                <a:r>
                  <a:rPr lang="en-GB" sz="2200" dirty="0"/>
                  <a:t>, that specifies the radius of neighbourhood with respect to some point, and the parameter </a:t>
                </a:r>
                <a:r>
                  <a:rPr lang="en-GB" sz="2200" dirty="0" err="1"/>
                  <a:t>minPts</a:t>
                </a:r>
                <a:r>
                  <a:rPr lang="en-GB" sz="2200" dirty="0"/>
                  <a:t>, which is the minimum number of points for a cluster, we can define:</a:t>
                </a:r>
              </a:p>
            </p:txBody>
          </p:sp>
        </mc:Choice>
        <mc:Fallback xmlns="">
          <p:sp>
            <p:nvSpPr>
              <p:cNvPr id="3" name="Segnaposto contenuto 2">
                <a:extLst>
                  <a:ext uri="{FF2B5EF4-FFF2-40B4-BE49-F238E27FC236}">
                    <a16:creationId xmlns:a16="http://schemas.microsoft.com/office/drawing/2014/main" id="{9F320573-B605-40A7-AB7C-835CFFFA7957}"/>
                  </a:ext>
                </a:extLst>
              </p:cNvPr>
              <p:cNvSpPr>
                <a:spLocks noGrp="1" noRot="1" noChangeAspect="1" noMove="1" noResize="1" noEditPoints="1" noAdjustHandles="1" noChangeArrowheads="1" noChangeShapeType="1" noTextEdit="1"/>
              </p:cNvSpPr>
              <p:nvPr>
                <p:ph idx="1"/>
              </p:nvPr>
            </p:nvSpPr>
            <p:spPr>
              <a:xfrm>
                <a:off x="238125" y="1143000"/>
                <a:ext cx="11115675" cy="2801127"/>
              </a:xfrm>
              <a:blipFill>
                <a:blip r:embed="rId2"/>
                <a:stretch>
                  <a:fillRect l="-603" t="-2832"/>
                </a:stretch>
              </a:blipFill>
            </p:spPr>
            <p:txBody>
              <a:bodyPr/>
              <a:lstStyle/>
              <a:p>
                <a:r>
                  <a:rPr lang="en-GB">
                    <a:noFill/>
                  </a:rPr>
                  <a:t> </a:t>
                </a:r>
              </a:p>
            </p:txBody>
          </p:sp>
        </mc:Fallback>
      </mc:AlternateContent>
      <p:pic>
        <p:nvPicPr>
          <p:cNvPr id="5" name="Immagine 4" descr="Immagine che contiene testo, persona, bigliettodavisita&#10;&#10;Descrizione generata automaticamente">
            <a:extLst>
              <a:ext uri="{FF2B5EF4-FFF2-40B4-BE49-F238E27FC236}">
                <a16:creationId xmlns:a16="http://schemas.microsoft.com/office/drawing/2014/main" id="{012E007E-3A34-4AFD-9D86-6E80C6F2BE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48476" y="3944127"/>
            <a:ext cx="5221862" cy="2757731"/>
          </a:xfrm>
          <a:prstGeom prst="rect">
            <a:avLst/>
          </a:prstGeom>
        </p:spPr>
      </p:pic>
      <mc:AlternateContent xmlns:mc="http://schemas.openxmlformats.org/markup-compatibility/2006" xmlns:a14="http://schemas.microsoft.com/office/drawing/2010/main">
        <mc:Choice Requires="a14">
          <p:sp>
            <p:nvSpPr>
              <p:cNvPr id="6" name="CasellaDiTesto 5">
                <a:extLst>
                  <a:ext uri="{FF2B5EF4-FFF2-40B4-BE49-F238E27FC236}">
                    <a16:creationId xmlns:a16="http://schemas.microsoft.com/office/drawing/2014/main" id="{CA59BD2A-89D3-4D1A-B69A-8A580AD1859A}"/>
                  </a:ext>
                </a:extLst>
              </p:cNvPr>
              <p:cNvSpPr txBox="1"/>
              <p:nvPr/>
            </p:nvSpPr>
            <p:spPr>
              <a:xfrm>
                <a:off x="121662" y="3586579"/>
                <a:ext cx="6726814" cy="2308324"/>
              </a:xfrm>
              <a:prstGeom prst="rect">
                <a:avLst/>
              </a:prstGeom>
              <a:noFill/>
            </p:spPr>
            <p:txBody>
              <a:bodyPr wrap="square" rtlCol="0">
                <a:spAutoFit/>
              </a:bodyPr>
              <a:lstStyle/>
              <a:p>
                <a:pPr marL="742950" lvl="1" indent="-285750">
                  <a:buFont typeface="Arial" panose="020B0604020202020204" pitchFamily="34" charset="0"/>
                  <a:buChar char="•"/>
                </a:pPr>
                <a:r>
                  <a:rPr lang="en-GB" dirty="0"/>
                  <a:t>a point p as a core point if at least </a:t>
                </a:r>
                <a:r>
                  <a:rPr lang="en-GB" dirty="0" err="1"/>
                  <a:t>minPts</a:t>
                </a:r>
                <a:r>
                  <a:rPr lang="en-GB" dirty="0"/>
                  <a:t> are within distance </a:t>
                </a:r>
                <a14:m>
                  <m:oMath xmlns:m="http://schemas.openxmlformats.org/officeDocument/2006/math">
                    <m:r>
                      <a:rPr lang="en-GB" i="1" smtClean="0">
                        <a:latin typeface="Cambria Math" panose="02040503050406030204" pitchFamily="18" charset="0"/>
                        <a:ea typeface="Cambria Math" panose="02040503050406030204" pitchFamily="18" charset="0"/>
                      </a:rPr>
                      <m:t>𝜖</m:t>
                    </m:r>
                  </m:oMath>
                </a14:m>
                <a:r>
                  <a:rPr lang="en-GB" dirty="0"/>
                  <a:t> of it</a:t>
                </a:r>
              </a:p>
              <a:p>
                <a:pPr marL="742950" lvl="1" indent="-285750">
                  <a:buFont typeface="Arial" panose="020B0604020202020204" pitchFamily="34" charset="0"/>
                  <a:buChar char="•"/>
                </a:pPr>
                <a:r>
                  <a:rPr lang="en-GB" dirty="0"/>
                  <a:t>a point q is reachable from p if point q is within distance  from core point p. Point q is directly reachable from point p. </a:t>
                </a:r>
              </a:p>
              <a:p>
                <a:pPr marL="742950" lvl="1" indent="-285750">
                  <a:buFont typeface="Arial" panose="020B0604020202020204" pitchFamily="34" charset="0"/>
                  <a:buChar char="•"/>
                </a:pPr>
                <a:r>
                  <a:rPr lang="en-GB" dirty="0"/>
                  <a:t>a point q is reachable from p if there is a path p1...</a:t>
                </a:r>
                <a:r>
                  <a:rPr lang="en-GB" dirty="0" err="1"/>
                  <a:t>pn</a:t>
                </a:r>
                <a:r>
                  <a:rPr lang="en-GB" dirty="0"/>
                  <a:t> with p1 = q and </a:t>
                </a:r>
                <a:r>
                  <a:rPr lang="en-GB" dirty="0" err="1"/>
                  <a:t>pn</a:t>
                </a:r>
                <a:r>
                  <a:rPr lang="en-GB" dirty="0"/>
                  <a:t> = q where each pi+1 is directly reachable from pi .</a:t>
                </a:r>
              </a:p>
              <a:p>
                <a:pPr marL="742950" lvl="1" indent="-285750">
                  <a:buFont typeface="Arial" panose="020B0604020202020204" pitchFamily="34" charset="0"/>
                  <a:buChar char="•"/>
                </a:pPr>
                <a:r>
                  <a:rPr lang="en-GB" dirty="0"/>
                  <a:t>all points not reachable from any other point are outliers or noise points</a:t>
                </a:r>
              </a:p>
            </p:txBody>
          </p:sp>
        </mc:Choice>
        <mc:Fallback xmlns="">
          <p:sp>
            <p:nvSpPr>
              <p:cNvPr id="6" name="CasellaDiTesto 5">
                <a:extLst>
                  <a:ext uri="{FF2B5EF4-FFF2-40B4-BE49-F238E27FC236}">
                    <a16:creationId xmlns:a16="http://schemas.microsoft.com/office/drawing/2014/main" id="{CA59BD2A-89D3-4D1A-B69A-8A580AD1859A}"/>
                  </a:ext>
                </a:extLst>
              </p:cNvPr>
              <p:cNvSpPr txBox="1">
                <a:spLocks noRot="1" noChangeAspect="1" noMove="1" noResize="1" noEditPoints="1" noAdjustHandles="1" noChangeArrowheads="1" noChangeShapeType="1" noTextEdit="1"/>
              </p:cNvSpPr>
              <p:nvPr/>
            </p:nvSpPr>
            <p:spPr>
              <a:xfrm>
                <a:off x="121662" y="3586579"/>
                <a:ext cx="6726814" cy="2308324"/>
              </a:xfrm>
              <a:prstGeom prst="rect">
                <a:avLst/>
              </a:prstGeom>
              <a:blipFill>
                <a:blip r:embed="rId4"/>
                <a:stretch>
                  <a:fillRect t="-1319" r="-907" b="-3166"/>
                </a:stretch>
              </a:blipFill>
            </p:spPr>
            <p:txBody>
              <a:bodyPr/>
              <a:lstStyle/>
              <a:p>
                <a:r>
                  <a:rPr lang="en-GB">
                    <a:noFill/>
                  </a:rPr>
                  <a:t> </a:t>
                </a:r>
              </a:p>
            </p:txBody>
          </p:sp>
        </mc:Fallback>
      </mc:AlternateContent>
    </p:spTree>
    <p:extLst>
      <p:ext uri="{BB962C8B-B14F-4D97-AF65-F5344CB8AC3E}">
        <p14:creationId xmlns:p14="http://schemas.microsoft.com/office/powerpoint/2010/main" val="7112979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D07E53E-5D39-4141-9CE4-D7DD2B75E94E}"/>
              </a:ext>
            </a:extLst>
          </p:cNvPr>
          <p:cNvSpPr>
            <a:spLocks noGrp="1"/>
          </p:cNvSpPr>
          <p:nvPr>
            <p:ph type="title"/>
          </p:nvPr>
        </p:nvSpPr>
        <p:spPr>
          <a:xfrm>
            <a:off x="838200" y="0"/>
            <a:ext cx="10515600" cy="1325563"/>
          </a:xfrm>
        </p:spPr>
        <p:txBody>
          <a:bodyPr/>
          <a:lstStyle/>
          <a:p>
            <a:r>
              <a:rPr lang="it-IT" dirty="0"/>
              <a:t>Local DBSCAN</a:t>
            </a:r>
            <a:endParaRPr lang="en-GB" dirty="0"/>
          </a:p>
        </p:txBody>
      </p:sp>
      <p:sp>
        <p:nvSpPr>
          <p:cNvPr id="3" name="Segnaposto contenuto 2">
            <a:extLst>
              <a:ext uri="{FF2B5EF4-FFF2-40B4-BE49-F238E27FC236}">
                <a16:creationId xmlns:a16="http://schemas.microsoft.com/office/drawing/2014/main" id="{EA9C81D7-52F3-425B-8FF1-72FF012206AA}"/>
              </a:ext>
            </a:extLst>
          </p:cNvPr>
          <p:cNvSpPr>
            <a:spLocks noGrp="1"/>
          </p:cNvSpPr>
          <p:nvPr>
            <p:ph idx="1"/>
          </p:nvPr>
        </p:nvSpPr>
        <p:spPr>
          <a:xfrm>
            <a:off x="207885" y="1218697"/>
            <a:ext cx="11803601" cy="910296"/>
          </a:xfrm>
        </p:spPr>
        <p:txBody>
          <a:bodyPr>
            <a:normAutofit fontScale="70000" lnSpcReduction="20000"/>
          </a:bodyPr>
          <a:lstStyle/>
          <a:p>
            <a:r>
              <a:rPr lang="en-GB" dirty="0"/>
              <a:t>If p is a core point, then it forms a cluster with all points (core and non-core) that are reachable from it.</a:t>
            </a:r>
          </a:p>
          <a:p>
            <a:r>
              <a:rPr lang="en-GB" dirty="0"/>
              <a:t>The DBSCAN algorithm can be represented with the following steps: </a:t>
            </a:r>
          </a:p>
        </p:txBody>
      </p:sp>
      <p:pic>
        <p:nvPicPr>
          <p:cNvPr id="1026" name="Picture 2" descr="The DBSCAN algorithm and two generated clusters. There are three types... |  Download Scientific Diagram">
            <a:extLst>
              <a:ext uri="{FF2B5EF4-FFF2-40B4-BE49-F238E27FC236}">
                <a16:creationId xmlns:a16="http://schemas.microsoft.com/office/drawing/2014/main" id="{172D6925-DF23-4472-B937-C37144F237D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20574" y="3662305"/>
            <a:ext cx="7276638" cy="3124674"/>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4" name="CasellaDiTesto 3">
                <a:extLst>
                  <a:ext uri="{FF2B5EF4-FFF2-40B4-BE49-F238E27FC236}">
                    <a16:creationId xmlns:a16="http://schemas.microsoft.com/office/drawing/2014/main" id="{FF631196-8FE2-4A67-9741-D3D578F6DABA}"/>
                  </a:ext>
                </a:extLst>
              </p:cNvPr>
              <p:cNvSpPr txBox="1"/>
              <p:nvPr/>
            </p:nvSpPr>
            <p:spPr>
              <a:xfrm>
                <a:off x="94788" y="3344052"/>
                <a:ext cx="4725786" cy="2862322"/>
              </a:xfrm>
              <a:prstGeom prst="rect">
                <a:avLst/>
              </a:prstGeom>
              <a:noFill/>
            </p:spPr>
            <p:txBody>
              <a:bodyPr wrap="square" rtlCol="0">
                <a:spAutoFit/>
              </a:bodyPr>
              <a:lstStyle/>
              <a:p>
                <a:pPr marL="914400" lvl="1" indent="-457200">
                  <a:buFont typeface="+mj-lt"/>
                  <a:buAutoNum type="arabicPeriod" startAt="3"/>
                </a:pPr>
                <a:r>
                  <a:rPr lang="en-GB" dirty="0">
                    <a:solidFill>
                      <a:srgbClr val="000000"/>
                    </a:solidFill>
                    <a:effectLst/>
                  </a:rPr>
                  <a:t>If a point is a core point then the points within the </a:t>
                </a:r>
                <a14:m>
                  <m:oMath xmlns:m="http://schemas.openxmlformats.org/officeDocument/2006/math">
                    <m:r>
                      <a:rPr lang="en-GB" i="1" smtClean="0">
                        <a:latin typeface="Cambria Math" panose="02040503050406030204" pitchFamily="18" charset="0"/>
                        <a:ea typeface="Cambria Math" panose="02040503050406030204" pitchFamily="18" charset="0"/>
                      </a:rPr>
                      <m:t>𝜖</m:t>
                    </m:r>
                    <m:r>
                      <a:rPr lang="en-GB" i="1" smtClean="0">
                        <a:latin typeface="Cambria Math" panose="02040503050406030204" pitchFamily="18" charset="0"/>
                        <a:ea typeface="Cambria Math" panose="02040503050406030204" pitchFamily="18" charset="0"/>
                      </a:rPr>
                      <m:t> </m:t>
                    </m:r>
                  </m:oMath>
                </a14:m>
                <a:r>
                  <a:rPr lang="en-GB" dirty="0">
                    <a:solidFill>
                      <a:srgbClr val="000000"/>
                    </a:solidFill>
                    <a:effectLst/>
                  </a:rPr>
                  <a:t>neighbourhood are added, along with their own </a:t>
                </a:r>
                <a14:m>
                  <m:oMath xmlns:m="http://schemas.openxmlformats.org/officeDocument/2006/math">
                    <m:r>
                      <a:rPr lang="en-GB" i="1">
                        <a:latin typeface="Cambria Math" panose="02040503050406030204" pitchFamily="18" charset="0"/>
                        <a:ea typeface="Cambria Math" panose="02040503050406030204" pitchFamily="18" charset="0"/>
                      </a:rPr>
                      <m:t>𝜖</m:t>
                    </m:r>
                    <m:r>
                      <a:rPr lang="en-GB" i="1">
                        <a:latin typeface="Cambria Math" panose="02040503050406030204" pitchFamily="18" charset="0"/>
                        <a:ea typeface="Cambria Math" panose="02040503050406030204" pitchFamily="18" charset="0"/>
                      </a:rPr>
                      <m:t> </m:t>
                    </m:r>
                  </m:oMath>
                </a14:m>
                <a:r>
                  <a:rPr lang="en-GB" dirty="0">
                    <a:solidFill>
                      <a:srgbClr val="000000"/>
                    </a:solidFill>
                    <a:effectLst/>
                  </a:rPr>
                  <a:t>neighbourhood, if they are also core points, to the cluster</a:t>
                </a:r>
              </a:p>
              <a:p>
                <a:pPr marL="914400" lvl="1" indent="-457200">
                  <a:buFont typeface="+mj-lt"/>
                  <a:buAutoNum type="arabicPeriod" startAt="3"/>
                </a:pPr>
                <a:r>
                  <a:rPr lang="en-GB" dirty="0">
                    <a:solidFill>
                      <a:srgbClr val="000000"/>
                    </a:solidFill>
                    <a:effectLst/>
                  </a:rPr>
                  <a:t>The above process continues until the density-connected cluster is completely found and then restarts with a new point.</a:t>
                </a:r>
                <a:endParaRPr lang="en-GB" dirty="0"/>
              </a:p>
              <a:p>
                <a:endParaRPr lang="en-GB" dirty="0"/>
              </a:p>
            </p:txBody>
          </p:sp>
        </mc:Choice>
        <mc:Fallback xmlns="">
          <p:sp>
            <p:nvSpPr>
              <p:cNvPr id="4" name="CasellaDiTesto 3">
                <a:extLst>
                  <a:ext uri="{FF2B5EF4-FFF2-40B4-BE49-F238E27FC236}">
                    <a16:creationId xmlns:a16="http://schemas.microsoft.com/office/drawing/2014/main" id="{FF631196-8FE2-4A67-9741-D3D578F6DABA}"/>
                  </a:ext>
                </a:extLst>
              </p:cNvPr>
              <p:cNvSpPr txBox="1">
                <a:spLocks noRot="1" noChangeAspect="1" noMove="1" noResize="1" noEditPoints="1" noAdjustHandles="1" noChangeArrowheads="1" noChangeShapeType="1" noTextEdit="1"/>
              </p:cNvSpPr>
              <p:nvPr/>
            </p:nvSpPr>
            <p:spPr>
              <a:xfrm>
                <a:off x="94788" y="3344052"/>
                <a:ext cx="4725786" cy="2862322"/>
              </a:xfrm>
              <a:prstGeom prst="rect">
                <a:avLst/>
              </a:prstGeom>
              <a:blipFill>
                <a:blip r:embed="rId3"/>
                <a:stretch>
                  <a:fillRect t="-1279" r="-129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 name="CasellaDiTesto 4">
                <a:extLst>
                  <a:ext uri="{FF2B5EF4-FFF2-40B4-BE49-F238E27FC236}">
                    <a16:creationId xmlns:a16="http://schemas.microsoft.com/office/drawing/2014/main" id="{09CE5BAD-D7C7-4E38-99CF-DF9FAC9BD701}"/>
                  </a:ext>
                </a:extLst>
              </p:cNvPr>
              <p:cNvSpPr txBox="1"/>
              <p:nvPr/>
            </p:nvSpPr>
            <p:spPr>
              <a:xfrm>
                <a:off x="94788" y="1929411"/>
                <a:ext cx="11916698" cy="1477328"/>
              </a:xfrm>
              <a:prstGeom prst="rect">
                <a:avLst/>
              </a:prstGeom>
              <a:noFill/>
            </p:spPr>
            <p:txBody>
              <a:bodyPr wrap="square" rtlCol="0">
                <a:spAutoFit/>
              </a:bodyPr>
              <a:lstStyle/>
              <a:p>
                <a:pPr marL="914400" lvl="1" indent="-457200">
                  <a:buFont typeface="+mj-lt"/>
                  <a:buAutoNum type="arabicPeriod"/>
                </a:pPr>
                <a:r>
                  <a:rPr lang="en-GB" dirty="0"/>
                  <a:t>The algorithm starts with an arbitrary point which has not been visited and its neighbourhood information is retrieved from the </a:t>
                </a:r>
                <a14:m>
                  <m:oMath xmlns:m="http://schemas.openxmlformats.org/officeDocument/2006/math">
                    <m:r>
                      <a:rPr lang="en-GB" i="1" smtClean="0">
                        <a:latin typeface="Cambria Math" panose="02040503050406030204" pitchFamily="18" charset="0"/>
                        <a:ea typeface="Cambria Math" panose="02040503050406030204" pitchFamily="18" charset="0"/>
                      </a:rPr>
                      <m:t>𝜖</m:t>
                    </m:r>
                  </m:oMath>
                </a14:m>
                <a:r>
                  <a:rPr lang="en-GB" dirty="0"/>
                  <a:t> parameter</a:t>
                </a:r>
              </a:p>
              <a:p>
                <a:pPr marL="914400" lvl="1" indent="-457200">
                  <a:buFont typeface="+mj-lt"/>
                  <a:buAutoNum type="arabicPeriod"/>
                </a:pPr>
                <a:r>
                  <a:rPr lang="en-GB" dirty="0">
                    <a:solidFill>
                      <a:srgbClr val="000000"/>
                    </a:solidFill>
                    <a:effectLst/>
                  </a:rPr>
                  <a:t>If this point contains </a:t>
                </a:r>
                <a:r>
                  <a:rPr lang="en-GB" dirty="0" err="1">
                    <a:solidFill>
                      <a:srgbClr val="000000"/>
                    </a:solidFill>
                    <a:effectLst/>
                  </a:rPr>
                  <a:t>minPts</a:t>
                </a:r>
                <a:r>
                  <a:rPr lang="en-GB" dirty="0">
                    <a:solidFill>
                      <a:srgbClr val="000000"/>
                    </a:solidFill>
                    <a:effectLst/>
                  </a:rPr>
                  <a:t> within </a:t>
                </a:r>
                <a14:m>
                  <m:oMath xmlns:m="http://schemas.openxmlformats.org/officeDocument/2006/math">
                    <m:r>
                      <a:rPr lang="en-GB" i="1" smtClean="0">
                        <a:latin typeface="Cambria Math" panose="02040503050406030204" pitchFamily="18" charset="0"/>
                        <a:ea typeface="Cambria Math" panose="02040503050406030204" pitchFamily="18" charset="0"/>
                      </a:rPr>
                      <m:t>𝜖</m:t>
                    </m:r>
                    <m:r>
                      <a:rPr lang="en-GB" i="1" smtClean="0">
                        <a:latin typeface="Cambria Math" panose="02040503050406030204" pitchFamily="18" charset="0"/>
                        <a:ea typeface="Cambria Math" panose="02040503050406030204" pitchFamily="18" charset="0"/>
                      </a:rPr>
                      <m:t> </m:t>
                    </m:r>
                  </m:oMath>
                </a14:m>
                <a:r>
                  <a:rPr lang="en-GB" dirty="0">
                    <a:solidFill>
                      <a:srgbClr val="000000"/>
                    </a:solidFill>
                    <a:effectLst/>
                  </a:rPr>
                  <a:t>neighbourhood cluster formation starts, otherwise the point is labelled as noise. </a:t>
                </a:r>
              </a:p>
              <a:p>
                <a:pPr lvl="2"/>
                <a:r>
                  <a:rPr lang="en-GB" dirty="0">
                    <a:solidFill>
                      <a:srgbClr val="000000"/>
                    </a:solidFill>
                  </a:rPr>
                  <a:t>Noise</a:t>
                </a:r>
                <a:r>
                  <a:rPr lang="en-GB" dirty="0">
                    <a:solidFill>
                      <a:srgbClr val="000000"/>
                    </a:solidFill>
                    <a:effectLst/>
                  </a:rPr>
                  <a:t> point can be later made as a part of another </a:t>
                </a:r>
                <a:r>
                  <a:rPr lang="en-GB" dirty="0" err="1">
                    <a:solidFill>
                      <a:srgbClr val="000000"/>
                    </a:solidFill>
                    <a:effectLst/>
                  </a:rPr>
                  <a:t>cluser</a:t>
                </a:r>
                <a:endParaRPr lang="en-GB" dirty="0"/>
              </a:p>
            </p:txBody>
          </p:sp>
        </mc:Choice>
        <mc:Fallback xmlns="">
          <p:sp>
            <p:nvSpPr>
              <p:cNvPr id="5" name="CasellaDiTesto 4">
                <a:extLst>
                  <a:ext uri="{FF2B5EF4-FFF2-40B4-BE49-F238E27FC236}">
                    <a16:creationId xmlns:a16="http://schemas.microsoft.com/office/drawing/2014/main" id="{09CE5BAD-D7C7-4E38-99CF-DF9FAC9BD701}"/>
                  </a:ext>
                </a:extLst>
              </p:cNvPr>
              <p:cNvSpPr txBox="1">
                <a:spLocks noRot="1" noChangeAspect="1" noMove="1" noResize="1" noEditPoints="1" noAdjustHandles="1" noChangeArrowheads="1" noChangeShapeType="1" noTextEdit="1"/>
              </p:cNvSpPr>
              <p:nvPr/>
            </p:nvSpPr>
            <p:spPr>
              <a:xfrm>
                <a:off x="94788" y="1929411"/>
                <a:ext cx="11916698" cy="1477328"/>
              </a:xfrm>
              <a:prstGeom prst="rect">
                <a:avLst/>
              </a:prstGeom>
              <a:blipFill>
                <a:blip r:embed="rId4"/>
                <a:stretch>
                  <a:fillRect t="-2479" b="-5785"/>
                </a:stretch>
              </a:blipFill>
            </p:spPr>
            <p:txBody>
              <a:bodyPr/>
              <a:lstStyle/>
              <a:p>
                <a:r>
                  <a:rPr lang="en-GB">
                    <a:noFill/>
                  </a:rPr>
                  <a:t> </a:t>
                </a:r>
              </a:p>
            </p:txBody>
          </p:sp>
        </mc:Fallback>
      </mc:AlternateContent>
    </p:spTree>
    <p:extLst>
      <p:ext uri="{BB962C8B-B14F-4D97-AF65-F5344CB8AC3E}">
        <p14:creationId xmlns:p14="http://schemas.microsoft.com/office/powerpoint/2010/main" val="36549620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28B4574-A948-42C0-A58F-A8592A2ADCEA}"/>
              </a:ext>
            </a:extLst>
          </p:cNvPr>
          <p:cNvSpPr>
            <a:spLocks noGrp="1"/>
          </p:cNvSpPr>
          <p:nvPr>
            <p:ph type="title"/>
          </p:nvPr>
        </p:nvSpPr>
        <p:spPr>
          <a:xfrm>
            <a:off x="838200" y="0"/>
            <a:ext cx="5180860" cy="1325563"/>
          </a:xfrm>
        </p:spPr>
        <p:txBody>
          <a:bodyPr/>
          <a:lstStyle/>
          <a:p>
            <a:r>
              <a:rPr lang="it-IT" dirty="0"/>
              <a:t>Distributed DBSCAN</a:t>
            </a:r>
            <a:endParaRPr lang="en-GB" dirty="0"/>
          </a:p>
        </p:txBody>
      </p:sp>
      <mc:AlternateContent xmlns:mc="http://schemas.openxmlformats.org/markup-compatibility/2006">
        <mc:Choice xmlns:a14="http://schemas.microsoft.com/office/drawing/2010/main" Requires="a14">
          <p:sp>
            <p:nvSpPr>
              <p:cNvPr id="3" name="Segnaposto contenuto 2">
                <a:extLst>
                  <a:ext uri="{FF2B5EF4-FFF2-40B4-BE49-F238E27FC236}">
                    <a16:creationId xmlns:a16="http://schemas.microsoft.com/office/drawing/2014/main" id="{66674155-4C06-4577-A084-39DF62774DDA}"/>
                  </a:ext>
                </a:extLst>
              </p:cNvPr>
              <p:cNvSpPr>
                <a:spLocks noGrp="1"/>
              </p:cNvSpPr>
              <p:nvPr>
                <p:ph idx="1"/>
              </p:nvPr>
            </p:nvSpPr>
            <p:spPr>
              <a:xfrm>
                <a:off x="106532" y="1095375"/>
                <a:ext cx="11837818" cy="3533776"/>
              </a:xfrm>
            </p:spPr>
            <p:txBody>
              <a:bodyPr>
                <a:normAutofit fontScale="85000" lnSpcReduction="20000"/>
              </a:bodyPr>
              <a:lstStyle/>
              <a:p>
                <a:r>
                  <a:rPr lang="it-IT" dirty="0"/>
                  <a:t>The </a:t>
                </a:r>
                <a:r>
                  <a:rPr lang="it-IT" dirty="0" err="1"/>
                  <a:t>distributed</a:t>
                </a:r>
                <a:r>
                  <a:rPr lang="it-IT" dirty="0"/>
                  <a:t> </a:t>
                </a:r>
                <a:r>
                  <a:rPr lang="it-IT" dirty="0" err="1"/>
                  <a:t>version</a:t>
                </a:r>
                <a:r>
                  <a:rPr lang="it-IT" dirty="0"/>
                  <a:t> of DBSCAN </a:t>
                </a:r>
                <a:r>
                  <a:rPr lang="it-IT" dirty="0" err="1"/>
                  <a:t>consists</a:t>
                </a:r>
                <a:r>
                  <a:rPr lang="it-IT" dirty="0"/>
                  <a:t> of </a:t>
                </a:r>
                <a:r>
                  <a:rPr lang="it-IT" dirty="0" err="1"/>
                  <a:t>three</a:t>
                </a:r>
                <a:r>
                  <a:rPr lang="it-IT" dirty="0"/>
                  <a:t> stages: data </a:t>
                </a:r>
                <a:r>
                  <a:rPr lang="it-IT" dirty="0" err="1"/>
                  <a:t>partitioning</a:t>
                </a:r>
                <a:r>
                  <a:rPr lang="it-IT" dirty="0"/>
                  <a:t>, </a:t>
                </a:r>
                <a:r>
                  <a:rPr lang="it-IT" dirty="0" err="1"/>
                  <a:t>local</a:t>
                </a:r>
                <a:r>
                  <a:rPr lang="it-IT" dirty="0"/>
                  <a:t> clustering and global </a:t>
                </a:r>
                <a:r>
                  <a:rPr lang="it-IT" dirty="0" err="1"/>
                  <a:t>merging</a:t>
                </a:r>
                <a:endParaRPr lang="it-IT" dirty="0"/>
              </a:p>
              <a:p>
                <a:pPr marL="914400" lvl="1" indent="-457200">
                  <a:buFont typeface="+mj-lt"/>
                  <a:buAutoNum type="arabicPeriod"/>
                </a:pPr>
                <a:r>
                  <a:rPr lang="en-GB" dirty="0"/>
                  <a:t>The first step consist into split the data space into non-overlapped </a:t>
                </a:r>
                <a:r>
                  <a:rPr lang="en-GB" i="1" dirty="0"/>
                  <a:t>boxes</a:t>
                </a:r>
                <a:r>
                  <a:rPr lang="en-GB" dirty="0"/>
                  <a:t> that contain roughly the same amount of data points (number of points </a:t>
                </a:r>
                <a14:m>
                  <m:oMath xmlns:m="http://schemas.openxmlformats.org/officeDocument/2006/math">
                    <m:r>
                      <a:rPr lang="en-GB" i="1" smtClean="0">
                        <a:latin typeface="Cambria Math" panose="02040503050406030204" pitchFamily="18" charset="0"/>
                        <a:ea typeface="Cambria Math" panose="02040503050406030204" pitchFamily="18" charset="0"/>
                      </a:rPr>
                      <m:t>→</m:t>
                    </m:r>
                  </m:oMath>
                </a14:m>
                <a:r>
                  <a:rPr lang="en-GB" dirty="0"/>
                  <a:t> cost estimator)</a:t>
                </a:r>
              </a:p>
              <a:p>
                <a:pPr marL="914400" lvl="1" indent="-457200">
                  <a:buFont typeface="+mj-lt"/>
                  <a:buAutoNum type="arabicPeriod"/>
                </a:pPr>
                <a:r>
                  <a:rPr lang="en-GB" dirty="0"/>
                  <a:t>Then each box is grown to include the points that are within one </a:t>
                </a:r>
                <a14:m>
                  <m:oMath xmlns:m="http://schemas.openxmlformats.org/officeDocument/2006/math">
                    <m:r>
                      <a:rPr lang="en-GB" i="1" smtClean="0">
                        <a:latin typeface="Cambria Math" panose="02040503050406030204" pitchFamily="18" charset="0"/>
                        <a:ea typeface="Cambria Math" panose="02040503050406030204" pitchFamily="18" charset="0"/>
                      </a:rPr>
                      <m:t>𝜖</m:t>
                    </m:r>
                  </m:oMath>
                </a14:m>
                <a:r>
                  <a:rPr lang="en-GB" dirty="0"/>
                  <a:t> of it. The side effect of including these points is that each box, or partition, will have a copy of them</a:t>
                </a:r>
              </a:p>
              <a:p>
                <a:pPr marL="914400" lvl="1" indent="-457200">
                  <a:buFont typeface="+mj-lt"/>
                  <a:buAutoNum type="arabicPeriod"/>
                </a:pPr>
                <a:r>
                  <a:rPr lang="en-GB" dirty="0">
                    <a:solidFill>
                      <a:srgbClr val="FF0000"/>
                    </a:solidFill>
                  </a:rPr>
                  <a:t>* </a:t>
                </a:r>
                <a:r>
                  <a:rPr lang="en-GB" dirty="0"/>
                  <a:t>In the local clustering stage the sequential DBSCAN is applied to all the points contained within the boxes’ borders. This is done in parallel for each different data partition.</a:t>
                </a:r>
              </a:p>
              <a:p>
                <a:pPr marL="914400" lvl="1" indent="-457200">
                  <a:buFont typeface="+mj-lt"/>
                  <a:buAutoNum type="arabicPeriod"/>
                </a:pPr>
                <a:r>
                  <a:rPr lang="en-GB" dirty="0"/>
                  <a:t>After local DBSCAN is done, all the points that fall within any two boxes’ borders are examined. If the same point has been labelled as part of a cluster in two different boxes, it means that those two clusters are actually one single cluster and they should be merged</a:t>
                </a:r>
              </a:p>
              <a:p>
                <a:pPr marL="914400" lvl="1" indent="-457200">
                  <a:buFont typeface="+mj-lt"/>
                  <a:buAutoNum type="arabicPeriod"/>
                </a:pPr>
                <a:r>
                  <a:rPr lang="en-GB" dirty="0"/>
                  <a:t>Finally the remaining points are re-labelled with the globally identified clusters and distributed DBSCAN is done. Points without a label are noise points</a:t>
                </a:r>
              </a:p>
              <a:p>
                <a:pPr lvl="1"/>
                <a:endParaRPr lang="en-GB" dirty="0"/>
              </a:p>
            </p:txBody>
          </p:sp>
        </mc:Choice>
        <mc:Fallback>
          <p:sp>
            <p:nvSpPr>
              <p:cNvPr id="3" name="Segnaposto contenuto 2">
                <a:extLst>
                  <a:ext uri="{FF2B5EF4-FFF2-40B4-BE49-F238E27FC236}">
                    <a16:creationId xmlns:a16="http://schemas.microsoft.com/office/drawing/2014/main" id="{66674155-4C06-4577-A084-39DF62774DDA}"/>
                  </a:ext>
                </a:extLst>
              </p:cNvPr>
              <p:cNvSpPr>
                <a:spLocks noGrp="1" noRot="1" noChangeAspect="1" noMove="1" noResize="1" noEditPoints="1" noAdjustHandles="1" noChangeArrowheads="1" noChangeShapeType="1" noTextEdit="1"/>
              </p:cNvSpPr>
              <p:nvPr>
                <p:ph idx="1"/>
              </p:nvPr>
            </p:nvSpPr>
            <p:spPr>
              <a:xfrm>
                <a:off x="106532" y="1095375"/>
                <a:ext cx="11837818" cy="3533776"/>
              </a:xfrm>
              <a:blipFill>
                <a:blip r:embed="rId2"/>
                <a:stretch>
                  <a:fillRect l="-669" t="-3972" r="-1339"/>
                </a:stretch>
              </a:blipFill>
            </p:spPr>
            <p:txBody>
              <a:bodyPr/>
              <a:lstStyle/>
              <a:p>
                <a:r>
                  <a:rPr lang="en-GB">
                    <a:noFill/>
                  </a:rPr>
                  <a:t> </a:t>
                </a:r>
              </a:p>
            </p:txBody>
          </p:sp>
        </mc:Fallback>
      </mc:AlternateContent>
      <p:pic>
        <p:nvPicPr>
          <p:cNvPr id="5" name="Immagine 4">
            <a:extLst>
              <a:ext uri="{FF2B5EF4-FFF2-40B4-BE49-F238E27FC236}">
                <a16:creationId xmlns:a16="http://schemas.microsoft.com/office/drawing/2014/main" id="{2BE06274-53AC-44E9-8059-97BA83D9C2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926" y="4919554"/>
            <a:ext cx="1990725" cy="1887188"/>
          </a:xfrm>
          <a:prstGeom prst="rect">
            <a:avLst/>
          </a:prstGeom>
        </p:spPr>
      </p:pic>
      <p:pic>
        <p:nvPicPr>
          <p:cNvPr id="7" name="Immagine 6">
            <a:extLst>
              <a:ext uri="{FF2B5EF4-FFF2-40B4-BE49-F238E27FC236}">
                <a16:creationId xmlns:a16="http://schemas.microsoft.com/office/drawing/2014/main" id="{996B2EA3-49A0-466C-8BB2-F1FCD10EF52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33878" y="4429490"/>
            <a:ext cx="1867799" cy="1881334"/>
          </a:xfrm>
          <a:prstGeom prst="rect">
            <a:avLst/>
          </a:prstGeom>
        </p:spPr>
      </p:pic>
      <p:pic>
        <p:nvPicPr>
          <p:cNvPr id="9" name="Immagine 8">
            <a:extLst>
              <a:ext uri="{FF2B5EF4-FFF2-40B4-BE49-F238E27FC236}">
                <a16:creationId xmlns:a16="http://schemas.microsoft.com/office/drawing/2014/main" id="{AA667E78-E332-4C94-A005-E603769BCFC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48270" y="4943831"/>
            <a:ext cx="1867799" cy="1880033"/>
          </a:xfrm>
          <a:prstGeom prst="rect">
            <a:avLst/>
          </a:prstGeom>
        </p:spPr>
      </p:pic>
      <p:pic>
        <p:nvPicPr>
          <p:cNvPr id="11" name="Immagine 10">
            <a:extLst>
              <a:ext uri="{FF2B5EF4-FFF2-40B4-BE49-F238E27FC236}">
                <a16:creationId xmlns:a16="http://schemas.microsoft.com/office/drawing/2014/main" id="{39877978-8379-46F8-82FB-45B874357B5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80985" y="4429490"/>
            <a:ext cx="1867799" cy="1848818"/>
          </a:xfrm>
          <a:prstGeom prst="rect">
            <a:avLst/>
          </a:prstGeom>
        </p:spPr>
      </p:pic>
      <p:pic>
        <p:nvPicPr>
          <p:cNvPr id="13" name="Immagine 12">
            <a:extLst>
              <a:ext uri="{FF2B5EF4-FFF2-40B4-BE49-F238E27FC236}">
                <a16:creationId xmlns:a16="http://schemas.microsoft.com/office/drawing/2014/main" id="{6077A1E5-5AE7-4B8D-87DB-C18AC69EE50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208751" y="4949949"/>
            <a:ext cx="1867799" cy="1867799"/>
          </a:xfrm>
          <a:prstGeom prst="rect">
            <a:avLst/>
          </a:prstGeom>
        </p:spPr>
      </p:pic>
      <p:pic>
        <p:nvPicPr>
          <p:cNvPr id="15" name="Immagine 14">
            <a:extLst>
              <a:ext uri="{FF2B5EF4-FFF2-40B4-BE49-F238E27FC236}">
                <a16:creationId xmlns:a16="http://schemas.microsoft.com/office/drawing/2014/main" id="{5244A50F-B7D1-48E3-8AD7-61FE36B88AE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163176" y="4429490"/>
            <a:ext cx="1867800" cy="1905629"/>
          </a:xfrm>
          <a:prstGeom prst="rect">
            <a:avLst/>
          </a:prstGeom>
        </p:spPr>
      </p:pic>
      <p:sp>
        <p:nvSpPr>
          <p:cNvPr id="17" name="CasellaDiTesto 16">
            <a:extLst>
              <a:ext uri="{FF2B5EF4-FFF2-40B4-BE49-F238E27FC236}">
                <a16:creationId xmlns:a16="http://schemas.microsoft.com/office/drawing/2014/main" id="{F0EB6D91-DC87-432E-A14D-2788E2F2A855}"/>
              </a:ext>
            </a:extLst>
          </p:cNvPr>
          <p:cNvSpPr txBox="1"/>
          <p:nvPr/>
        </p:nvSpPr>
        <p:spPr>
          <a:xfrm>
            <a:off x="6177508" y="596422"/>
            <a:ext cx="5930283" cy="338554"/>
          </a:xfrm>
          <a:prstGeom prst="rect">
            <a:avLst/>
          </a:prstGeom>
          <a:noFill/>
        </p:spPr>
        <p:txBody>
          <a:bodyPr wrap="square" rtlCol="0">
            <a:spAutoFit/>
          </a:bodyPr>
          <a:lstStyle/>
          <a:p>
            <a:r>
              <a:rPr lang="it-IT" sz="1600" dirty="0">
                <a:solidFill>
                  <a:srgbClr val="FF0000"/>
                </a:solidFill>
              </a:rPr>
              <a:t>*</a:t>
            </a:r>
            <a:r>
              <a:rPr lang="it-IT" sz="1600" dirty="0"/>
              <a:t> </a:t>
            </a:r>
            <a:r>
              <a:rPr lang="it-IT" sz="1600" dirty="0" err="1">
                <a:solidFill>
                  <a:srgbClr val="FF0000"/>
                </a:solidFill>
              </a:rPr>
              <a:t>Dominant</a:t>
            </a:r>
            <a:r>
              <a:rPr lang="it-IT" sz="1600" dirty="0">
                <a:solidFill>
                  <a:srgbClr val="FF0000"/>
                </a:solidFill>
              </a:rPr>
              <a:t> part of the </a:t>
            </a:r>
            <a:r>
              <a:rPr lang="it-IT" sz="1600" dirty="0" err="1">
                <a:solidFill>
                  <a:srgbClr val="FF0000"/>
                </a:solidFill>
              </a:rPr>
              <a:t>whole</a:t>
            </a:r>
            <a:r>
              <a:rPr lang="it-IT" sz="1600" dirty="0">
                <a:solidFill>
                  <a:srgbClr val="FF0000"/>
                </a:solidFill>
              </a:rPr>
              <a:t> </a:t>
            </a:r>
            <a:r>
              <a:rPr lang="it-IT" sz="1600" dirty="0" err="1">
                <a:solidFill>
                  <a:srgbClr val="FF0000"/>
                </a:solidFill>
              </a:rPr>
              <a:t>process</a:t>
            </a:r>
            <a:r>
              <a:rPr lang="it-IT" sz="1600" dirty="0">
                <a:solidFill>
                  <a:srgbClr val="FF0000"/>
                </a:solidFill>
              </a:rPr>
              <a:t> in </a:t>
            </a:r>
            <a:r>
              <a:rPr lang="it-IT" sz="1600" dirty="0" err="1">
                <a:solidFill>
                  <a:srgbClr val="FF0000"/>
                </a:solidFill>
              </a:rPr>
              <a:t>term</a:t>
            </a:r>
            <a:r>
              <a:rPr lang="it-IT" sz="1600" dirty="0">
                <a:solidFill>
                  <a:srgbClr val="FF0000"/>
                </a:solidFill>
              </a:rPr>
              <a:t> of </a:t>
            </a:r>
            <a:r>
              <a:rPr lang="it-IT" sz="1600" dirty="0" err="1">
                <a:solidFill>
                  <a:srgbClr val="FF0000"/>
                </a:solidFill>
              </a:rPr>
              <a:t>computational</a:t>
            </a:r>
            <a:r>
              <a:rPr lang="it-IT" sz="1600" dirty="0">
                <a:solidFill>
                  <a:srgbClr val="FF0000"/>
                </a:solidFill>
              </a:rPr>
              <a:t> time</a:t>
            </a:r>
            <a:endParaRPr lang="en-GB" sz="1600" dirty="0">
              <a:solidFill>
                <a:srgbClr val="FF0000"/>
              </a:solidFill>
            </a:endParaRPr>
          </a:p>
        </p:txBody>
      </p:sp>
    </p:spTree>
    <p:extLst>
      <p:ext uri="{BB962C8B-B14F-4D97-AF65-F5344CB8AC3E}">
        <p14:creationId xmlns:p14="http://schemas.microsoft.com/office/powerpoint/2010/main" val="12679955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B9E0498-1F2E-4742-849D-922F4DED14E3}"/>
              </a:ext>
            </a:extLst>
          </p:cNvPr>
          <p:cNvSpPr>
            <a:spLocks noGrp="1"/>
          </p:cNvSpPr>
          <p:nvPr>
            <p:ph type="title"/>
          </p:nvPr>
        </p:nvSpPr>
        <p:spPr/>
        <p:txBody>
          <a:bodyPr/>
          <a:lstStyle/>
          <a:p>
            <a:r>
              <a:rPr lang="it-IT" dirty="0"/>
              <a:t>RFM model</a:t>
            </a:r>
            <a:endParaRPr lang="en-GB" dirty="0"/>
          </a:p>
        </p:txBody>
      </p:sp>
      <p:sp>
        <p:nvSpPr>
          <p:cNvPr id="3" name="Segnaposto contenuto 2">
            <a:extLst>
              <a:ext uri="{FF2B5EF4-FFF2-40B4-BE49-F238E27FC236}">
                <a16:creationId xmlns:a16="http://schemas.microsoft.com/office/drawing/2014/main" id="{6C0E405C-F33F-4439-9794-C63D48A34C0A}"/>
              </a:ext>
            </a:extLst>
          </p:cNvPr>
          <p:cNvSpPr>
            <a:spLocks noGrp="1"/>
          </p:cNvSpPr>
          <p:nvPr>
            <p:ph idx="1"/>
          </p:nvPr>
        </p:nvSpPr>
        <p:spPr>
          <a:xfrm>
            <a:off x="337351" y="1553593"/>
            <a:ext cx="10750859" cy="2576212"/>
          </a:xfrm>
        </p:spPr>
        <p:txBody>
          <a:bodyPr>
            <a:normAutofit/>
          </a:bodyPr>
          <a:lstStyle/>
          <a:p>
            <a:r>
              <a:rPr lang="en-GB" sz="2400" dirty="0"/>
              <a:t>A typical way to approach customer segmentation is to conduct </a:t>
            </a:r>
            <a:r>
              <a:rPr lang="en-GB" sz="2400" b="1" dirty="0"/>
              <a:t>RFM analysis</a:t>
            </a:r>
          </a:p>
          <a:p>
            <a:r>
              <a:rPr lang="en-GB" sz="2400" dirty="0"/>
              <a:t>RFM stands for Recency, Frequency, and Monetary value, each corresponding to some key customer trait. These RFM metrics are important indicators of the customer’s behaviour because frequency and monetary value affects the customer’s lifetime value, and recency affects retention, a measure of engagement.</a:t>
            </a:r>
          </a:p>
        </p:txBody>
      </p:sp>
      <p:pic>
        <p:nvPicPr>
          <p:cNvPr id="5" name="Immagine 4">
            <a:extLst>
              <a:ext uri="{FF2B5EF4-FFF2-40B4-BE49-F238E27FC236}">
                <a16:creationId xmlns:a16="http://schemas.microsoft.com/office/drawing/2014/main" id="{4D7C0BD7-BFD4-46D8-A8AC-DD77AC2CFC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44956" y="4129804"/>
            <a:ext cx="3033023" cy="2728196"/>
          </a:xfrm>
          <a:prstGeom prst="rect">
            <a:avLst/>
          </a:prstGeom>
        </p:spPr>
      </p:pic>
      <p:sp>
        <p:nvSpPr>
          <p:cNvPr id="6" name="CasellaDiTesto 5">
            <a:extLst>
              <a:ext uri="{FF2B5EF4-FFF2-40B4-BE49-F238E27FC236}">
                <a16:creationId xmlns:a16="http://schemas.microsoft.com/office/drawing/2014/main" id="{226AA61E-2535-4B2F-9B39-2E3F826E1181}"/>
              </a:ext>
            </a:extLst>
          </p:cNvPr>
          <p:cNvSpPr txBox="1"/>
          <p:nvPr/>
        </p:nvSpPr>
        <p:spPr>
          <a:xfrm>
            <a:off x="838200" y="3559946"/>
            <a:ext cx="8048348" cy="2215991"/>
          </a:xfrm>
          <a:prstGeom prst="rect">
            <a:avLst/>
          </a:prstGeom>
          <a:noFill/>
        </p:spPr>
        <p:txBody>
          <a:bodyPr wrap="square" rtlCol="0">
            <a:spAutoFit/>
          </a:bodyPr>
          <a:lstStyle/>
          <a:p>
            <a:pPr marL="285750" indent="-285750">
              <a:buFont typeface="Arial" panose="020B0604020202020204" pitchFamily="34" charset="0"/>
              <a:buChar char="•"/>
            </a:pPr>
            <a:r>
              <a:rPr lang="en-GB" sz="2000" b="1" dirty="0"/>
              <a:t>Recency</a:t>
            </a:r>
            <a:r>
              <a:rPr lang="en-GB" sz="2000" dirty="0"/>
              <a:t>: the freshness of the customer activity, e.g. time since the last order</a:t>
            </a:r>
          </a:p>
          <a:p>
            <a:pPr marL="285750" indent="-285750">
              <a:buFont typeface="Arial" panose="020B0604020202020204" pitchFamily="34" charset="0"/>
              <a:buChar char="•"/>
            </a:pPr>
            <a:r>
              <a:rPr lang="en-GB" sz="2000" b="1" dirty="0"/>
              <a:t>Frequency</a:t>
            </a:r>
            <a:r>
              <a:rPr lang="en-GB" sz="2000" dirty="0"/>
              <a:t>: the frequency of the customer transactions or visits, e.g. total number of transactions or average time between transactions</a:t>
            </a:r>
          </a:p>
          <a:p>
            <a:pPr marL="285750" indent="-285750">
              <a:buFont typeface="Arial" panose="020B0604020202020204" pitchFamily="34" charset="0"/>
              <a:buChar char="•"/>
            </a:pPr>
            <a:r>
              <a:rPr lang="en-GB" sz="2000" b="1" dirty="0"/>
              <a:t>Monetary</a:t>
            </a:r>
            <a:r>
              <a:rPr lang="en-GB" sz="2000" dirty="0"/>
              <a:t> </a:t>
            </a:r>
            <a:r>
              <a:rPr lang="en-GB" sz="2000" b="1" dirty="0"/>
              <a:t>Value</a:t>
            </a:r>
            <a:r>
              <a:rPr lang="en-GB" sz="2000" dirty="0"/>
              <a:t>: the intention of the customer to spend or purchasing power of customer, e.g. total transactions value</a:t>
            </a:r>
          </a:p>
          <a:p>
            <a:endParaRPr lang="en-GB" dirty="0"/>
          </a:p>
        </p:txBody>
      </p:sp>
    </p:spTree>
    <p:extLst>
      <p:ext uri="{BB962C8B-B14F-4D97-AF65-F5344CB8AC3E}">
        <p14:creationId xmlns:p14="http://schemas.microsoft.com/office/powerpoint/2010/main" val="40205822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FC2E117-9F87-4C05-A1A0-0F07C0A4F1AA}"/>
              </a:ext>
            </a:extLst>
          </p:cNvPr>
          <p:cNvSpPr>
            <a:spLocks noGrp="1"/>
          </p:cNvSpPr>
          <p:nvPr>
            <p:ph type="title"/>
          </p:nvPr>
        </p:nvSpPr>
        <p:spPr>
          <a:xfrm>
            <a:off x="838200" y="236907"/>
            <a:ext cx="10515600" cy="1325563"/>
          </a:xfrm>
        </p:spPr>
        <p:txBody>
          <a:bodyPr/>
          <a:lstStyle/>
          <a:p>
            <a:r>
              <a:rPr lang="it-IT" dirty="0"/>
              <a:t>Datasets</a:t>
            </a:r>
            <a:endParaRPr lang="en-GB" dirty="0"/>
          </a:p>
        </p:txBody>
      </p:sp>
      <p:sp>
        <p:nvSpPr>
          <p:cNvPr id="3" name="Segnaposto contenuto 2">
            <a:extLst>
              <a:ext uri="{FF2B5EF4-FFF2-40B4-BE49-F238E27FC236}">
                <a16:creationId xmlns:a16="http://schemas.microsoft.com/office/drawing/2014/main" id="{1A8E9B29-B275-4327-8069-22D99FA8247E}"/>
              </a:ext>
            </a:extLst>
          </p:cNvPr>
          <p:cNvSpPr>
            <a:spLocks noGrp="1"/>
          </p:cNvSpPr>
          <p:nvPr>
            <p:ph idx="1"/>
          </p:nvPr>
        </p:nvSpPr>
        <p:spPr>
          <a:xfrm>
            <a:off x="506027" y="1562470"/>
            <a:ext cx="11008311" cy="4314547"/>
          </a:xfrm>
        </p:spPr>
        <p:txBody>
          <a:bodyPr>
            <a:normAutofit fontScale="85000" lnSpcReduction="20000"/>
          </a:bodyPr>
          <a:lstStyle/>
          <a:p>
            <a:pPr marL="0" indent="0">
              <a:buNone/>
            </a:pPr>
            <a:r>
              <a:rPr lang="en-GB" dirty="0"/>
              <a:t>There is </a:t>
            </a:r>
            <a:r>
              <a:rPr lang="en-GB" u="sng" dirty="0"/>
              <a:t>no a benchmark dataset </a:t>
            </a:r>
            <a:r>
              <a:rPr lang="en-GB" dirty="0"/>
              <a:t>for customer segmentation available online, maybe due to the valuable value that such data have for companies and to privacy policy restrictions.</a:t>
            </a:r>
          </a:p>
          <a:p>
            <a:pPr marL="0" indent="0">
              <a:buNone/>
            </a:pPr>
            <a:r>
              <a:rPr lang="en-GB" dirty="0"/>
              <a:t>For the experimental studies three different dataset have been used, these datasets contains orders from customers to e-commerce sites, without any personal information about the users. </a:t>
            </a:r>
          </a:p>
          <a:p>
            <a:pPr lvl="1"/>
            <a:r>
              <a:rPr lang="en-GB" b="1" dirty="0"/>
              <a:t>Online Retail dataset</a:t>
            </a:r>
            <a:r>
              <a:rPr lang="en-GB" dirty="0"/>
              <a:t>: contains all the transactions occurring for a UK-based and registered, non-store online retail between 01/12/2009 and 09/12/2011. The number of samples is 1.067.371 each of which represents different product purchases, the number of different users is 5.881</a:t>
            </a:r>
          </a:p>
          <a:p>
            <a:pPr lvl="1"/>
            <a:r>
              <a:rPr lang="en-GB" b="1" dirty="0"/>
              <a:t>Instacart dataset</a:t>
            </a:r>
            <a:r>
              <a:rPr lang="en-GB" dirty="0"/>
              <a:t>: contains information about orders to a grocery shopping service. There are more than 3 million of samples from more than 200.000 Instacart users, however, there are no information about the price or the exact timestamp of the order</a:t>
            </a:r>
          </a:p>
          <a:p>
            <a:pPr lvl="1"/>
            <a:r>
              <a:rPr lang="en-GB" b="1" dirty="0"/>
              <a:t>Multi Category Shop dataset</a:t>
            </a:r>
            <a:r>
              <a:rPr lang="en-GB" dirty="0"/>
              <a:t>: contains behaviour data from 7 months (from October 2019 to April 2020) from a large multi-category online store. Each sample of the dataset represents an event that is related to a product and a user, such as view, cart, remove from cart and purchase. The number of total users that purchased something is about 2 million</a:t>
            </a:r>
          </a:p>
        </p:txBody>
      </p:sp>
    </p:spTree>
    <p:extLst>
      <p:ext uri="{BB962C8B-B14F-4D97-AF65-F5344CB8AC3E}">
        <p14:creationId xmlns:p14="http://schemas.microsoft.com/office/powerpoint/2010/main" val="5590717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532B24A-7F31-4588-A399-519AE8FECF3D}"/>
              </a:ext>
            </a:extLst>
          </p:cNvPr>
          <p:cNvSpPr>
            <a:spLocks noGrp="1"/>
          </p:cNvSpPr>
          <p:nvPr>
            <p:ph type="title"/>
          </p:nvPr>
        </p:nvSpPr>
        <p:spPr/>
        <p:txBody>
          <a:bodyPr/>
          <a:lstStyle/>
          <a:p>
            <a:r>
              <a:rPr lang="it-IT" dirty="0"/>
              <a:t>Data </a:t>
            </a:r>
            <a:r>
              <a:rPr lang="it-IT" dirty="0" err="1"/>
              <a:t>preprocessing</a:t>
            </a:r>
            <a:endParaRPr lang="en-GB" dirty="0"/>
          </a:p>
        </p:txBody>
      </p:sp>
      <p:sp>
        <p:nvSpPr>
          <p:cNvPr id="3" name="Segnaposto contenuto 2">
            <a:extLst>
              <a:ext uri="{FF2B5EF4-FFF2-40B4-BE49-F238E27FC236}">
                <a16:creationId xmlns:a16="http://schemas.microsoft.com/office/drawing/2014/main" id="{B9F15D12-A79C-4C3F-9120-7F1DDCED605C}"/>
              </a:ext>
            </a:extLst>
          </p:cNvPr>
          <p:cNvSpPr>
            <a:spLocks noGrp="1"/>
          </p:cNvSpPr>
          <p:nvPr>
            <p:ph idx="1"/>
          </p:nvPr>
        </p:nvSpPr>
        <p:spPr>
          <a:xfrm>
            <a:off x="346229" y="1518083"/>
            <a:ext cx="11452194" cy="4332302"/>
          </a:xfrm>
        </p:spPr>
        <p:txBody>
          <a:bodyPr>
            <a:normAutofit fontScale="85000" lnSpcReduction="20000"/>
          </a:bodyPr>
          <a:lstStyle/>
          <a:p>
            <a:r>
              <a:rPr lang="en-GB" dirty="0"/>
              <a:t>The datasets are not directly built to do customer segmentation, but are available to deal with different tasks, such as multivariate analysis, time-series analysis to predict the next purchase, etc. </a:t>
            </a:r>
          </a:p>
          <a:p>
            <a:r>
              <a:rPr lang="en-GB" dirty="0"/>
              <a:t>RFM model to define features:</a:t>
            </a:r>
          </a:p>
          <a:p>
            <a:pPr lvl="1"/>
            <a:r>
              <a:rPr lang="en-GB" b="1" dirty="0"/>
              <a:t>Recency</a:t>
            </a:r>
            <a:r>
              <a:rPr lang="en-GB" dirty="0"/>
              <a:t>: made by taking the last transaction date plus one day as reference date and we computed the number of days before that reference date when a customer made its last purchase. In the case of Instacart we take the number of days between two orders per customer, that is present in the original data</a:t>
            </a:r>
          </a:p>
          <a:p>
            <a:pPr lvl="1"/>
            <a:r>
              <a:rPr lang="en-GB" b="1" dirty="0"/>
              <a:t>Frequency</a:t>
            </a:r>
            <a:r>
              <a:rPr lang="en-GB" dirty="0"/>
              <a:t>: number of different orders per customer</a:t>
            </a:r>
          </a:p>
          <a:p>
            <a:pPr lvl="1"/>
            <a:r>
              <a:rPr lang="en-GB" b="1" dirty="0"/>
              <a:t>Monetary</a:t>
            </a:r>
            <a:r>
              <a:rPr lang="en-GB" dirty="0"/>
              <a:t> </a:t>
            </a:r>
            <a:r>
              <a:rPr lang="en-GB" b="1" dirty="0"/>
              <a:t>Value</a:t>
            </a:r>
            <a:r>
              <a:rPr lang="en-GB" dirty="0"/>
              <a:t>: made by taking the sum of all the money spent in each transaction made by an user. In the case of Instacart this is given by the average number of products in customer’s orders (the general assumption is that the size of an order might have something to do with its monetary value)</a:t>
            </a:r>
          </a:p>
          <a:p>
            <a:r>
              <a:rPr lang="en-GB" b="1" dirty="0"/>
              <a:t>Feature</a:t>
            </a:r>
            <a:r>
              <a:rPr lang="en-GB" dirty="0"/>
              <a:t> </a:t>
            </a:r>
            <a:r>
              <a:rPr lang="en-GB" b="1" dirty="0"/>
              <a:t>scaling</a:t>
            </a:r>
            <a:r>
              <a:rPr lang="en-GB" dirty="0"/>
              <a:t>: since the proposed algorithms work with distance measures we have </a:t>
            </a:r>
            <a:r>
              <a:rPr lang="en-GB" u="sng" dirty="0"/>
              <a:t>standardized</a:t>
            </a:r>
            <a:r>
              <a:rPr lang="en-GB" dirty="0"/>
              <a:t> the data, to ensure that different ranges of values does not cause poor performances and also the </a:t>
            </a:r>
            <a:r>
              <a:rPr lang="en-GB" u="sng" dirty="0"/>
              <a:t>log scaling </a:t>
            </a:r>
            <a:r>
              <a:rPr lang="en-GB" dirty="0"/>
              <a:t>has been applied to have a distribution more similar to the Gaussian one.</a:t>
            </a:r>
          </a:p>
        </p:txBody>
      </p:sp>
    </p:spTree>
    <p:extLst>
      <p:ext uri="{BB962C8B-B14F-4D97-AF65-F5344CB8AC3E}">
        <p14:creationId xmlns:p14="http://schemas.microsoft.com/office/powerpoint/2010/main" val="13381567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F5ECCA5-C661-4F0D-966F-8E5005F29F4F}"/>
              </a:ext>
            </a:extLst>
          </p:cNvPr>
          <p:cNvSpPr>
            <a:spLocks noGrp="1"/>
          </p:cNvSpPr>
          <p:nvPr>
            <p:ph type="title"/>
          </p:nvPr>
        </p:nvSpPr>
        <p:spPr/>
        <p:txBody>
          <a:bodyPr/>
          <a:lstStyle/>
          <a:p>
            <a:r>
              <a:rPr lang="it-IT" dirty="0" err="1"/>
              <a:t>Experimental</a:t>
            </a:r>
            <a:r>
              <a:rPr lang="it-IT" dirty="0"/>
              <a:t> Setting</a:t>
            </a:r>
            <a:endParaRPr lang="en-GB" dirty="0"/>
          </a:p>
        </p:txBody>
      </p:sp>
      <mc:AlternateContent xmlns:mc="http://schemas.openxmlformats.org/markup-compatibility/2006" xmlns:a14="http://schemas.microsoft.com/office/drawing/2010/main">
        <mc:Choice Requires="a14">
          <p:sp>
            <p:nvSpPr>
              <p:cNvPr id="3" name="Segnaposto contenuto 2">
                <a:extLst>
                  <a:ext uri="{FF2B5EF4-FFF2-40B4-BE49-F238E27FC236}">
                    <a16:creationId xmlns:a16="http://schemas.microsoft.com/office/drawing/2014/main" id="{24614A83-FF0C-41C3-9312-1F072C8953E6}"/>
                  </a:ext>
                </a:extLst>
              </p:cNvPr>
              <p:cNvSpPr>
                <a:spLocks noGrp="1"/>
              </p:cNvSpPr>
              <p:nvPr>
                <p:ph idx="1"/>
              </p:nvPr>
            </p:nvSpPr>
            <p:spPr>
              <a:xfrm>
                <a:off x="838200" y="1825625"/>
                <a:ext cx="8657083" cy="4039478"/>
              </a:xfrm>
            </p:spPr>
            <p:txBody>
              <a:bodyPr>
                <a:normAutofit lnSpcReduction="10000"/>
              </a:bodyPr>
              <a:lstStyle/>
              <a:p>
                <a:r>
                  <a:rPr lang="it-IT" dirty="0"/>
                  <a:t>Scala programming </a:t>
                </a:r>
                <a:r>
                  <a:rPr lang="it-IT" dirty="0" err="1"/>
                  <a:t>language</a:t>
                </a:r>
                <a:r>
                  <a:rPr lang="it-IT" dirty="0"/>
                  <a:t> 2.12.8</a:t>
                </a:r>
              </a:p>
              <a:p>
                <a:r>
                  <a:rPr lang="it-IT" dirty="0"/>
                  <a:t>Spark Framework 3.0.1</a:t>
                </a:r>
              </a:p>
              <a:p>
                <a:r>
                  <a:rPr lang="it-IT" dirty="0"/>
                  <a:t>Data </a:t>
                </a:r>
                <a:r>
                  <a:rPr lang="it-IT" dirty="0" err="1"/>
                  <a:t>preprocessing</a:t>
                </a:r>
                <a:r>
                  <a:rPr lang="it-IT" dirty="0"/>
                  <a:t> </a:t>
                </a:r>
                <a14:m>
                  <m:oMath xmlns:m="http://schemas.openxmlformats.org/officeDocument/2006/math">
                    <m:r>
                      <a:rPr lang="it-IT" i="1" smtClean="0">
                        <a:latin typeface="Cambria Math" panose="02040503050406030204" pitchFamily="18" charset="0"/>
                        <a:ea typeface="Cambria Math" panose="02040503050406030204" pitchFamily="18" charset="0"/>
                      </a:rPr>
                      <m:t>→</m:t>
                    </m:r>
                  </m:oMath>
                </a14:m>
                <a:r>
                  <a:rPr lang="en-GB" dirty="0"/>
                  <a:t> </a:t>
                </a:r>
                <a:r>
                  <a:rPr lang="en-GB" dirty="0" err="1"/>
                  <a:t>DataFrame</a:t>
                </a:r>
                <a:r>
                  <a:rPr lang="en-GB" dirty="0"/>
                  <a:t> in Spark SQL library </a:t>
                </a:r>
              </a:p>
              <a:p>
                <a:r>
                  <a:rPr lang="en-GB" dirty="0"/>
                  <a:t>Clustering algorithms </a:t>
                </a:r>
                <a14:m>
                  <m:oMath xmlns:m="http://schemas.openxmlformats.org/officeDocument/2006/math">
                    <m:r>
                      <a:rPr lang="it-IT" i="1" smtClean="0">
                        <a:latin typeface="Cambria Math" panose="02040503050406030204" pitchFamily="18" charset="0"/>
                        <a:ea typeface="Cambria Math" panose="02040503050406030204" pitchFamily="18" charset="0"/>
                      </a:rPr>
                      <m:t>→</m:t>
                    </m:r>
                  </m:oMath>
                </a14:m>
                <a:r>
                  <a:rPr lang="en-GB" dirty="0"/>
                  <a:t> Spark </a:t>
                </a:r>
                <a:r>
                  <a:rPr lang="en-GB" dirty="0" err="1"/>
                  <a:t>MLlib</a:t>
                </a:r>
                <a:r>
                  <a:rPr lang="en-GB" dirty="0"/>
                  <a:t> library and code available on </a:t>
                </a:r>
                <a:r>
                  <a:rPr lang="en-GB" dirty="0" err="1"/>
                  <a:t>github</a:t>
                </a:r>
                <a:endParaRPr lang="en-GB" dirty="0"/>
              </a:p>
              <a:p>
                <a:r>
                  <a:rPr lang="en-GB" dirty="0"/>
                  <a:t>Data visualization </a:t>
                </a:r>
                <a14:m>
                  <m:oMath xmlns:m="http://schemas.openxmlformats.org/officeDocument/2006/math">
                    <m:r>
                      <a:rPr lang="it-IT" i="1" smtClean="0">
                        <a:latin typeface="Cambria Math" panose="02040503050406030204" pitchFamily="18" charset="0"/>
                        <a:ea typeface="Cambria Math" panose="02040503050406030204" pitchFamily="18" charset="0"/>
                      </a:rPr>
                      <m:t>→</m:t>
                    </m:r>
                  </m:oMath>
                </a14:m>
                <a:r>
                  <a:rPr lang="en-GB" dirty="0"/>
                  <a:t> Scala </a:t>
                </a:r>
                <a:r>
                  <a:rPr lang="en-GB" dirty="0" err="1"/>
                  <a:t>Evilplot</a:t>
                </a:r>
                <a:r>
                  <a:rPr lang="en-GB" dirty="0"/>
                  <a:t> library and Python with </a:t>
                </a:r>
                <a:r>
                  <a:rPr lang="en-GB" dirty="0" err="1"/>
                  <a:t>Jupyter</a:t>
                </a:r>
                <a:r>
                  <a:rPr lang="en-GB" dirty="0"/>
                  <a:t> Notebook</a:t>
                </a:r>
              </a:p>
              <a:p>
                <a:r>
                  <a:rPr lang="en-GB" dirty="0"/>
                  <a:t>Deployment of application on cloud cluster </a:t>
                </a:r>
                <a14:m>
                  <m:oMath xmlns:m="http://schemas.openxmlformats.org/officeDocument/2006/math">
                    <m:r>
                      <a:rPr lang="it-IT" i="1" smtClean="0">
                        <a:latin typeface="Cambria Math" panose="02040503050406030204" pitchFamily="18" charset="0"/>
                        <a:ea typeface="Cambria Math" panose="02040503050406030204" pitchFamily="18" charset="0"/>
                      </a:rPr>
                      <m:t>→</m:t>
                    </m:r>
                  </m:oMath>
                </a14:m>
                <a:r>
                  <a:rPr lang="en-GB" dirty="0"/>
                  <a:t> Aws EMR, for data processing, and Aws S3, for data persistence</a:t>
                </a:r>
              </a:p>
            </p:txBody>
          </p:sp>
        </mc:Choice>
        <mc:Fallback xmlns="">
          <p:sp>
            <p:nvSpPr>
              <p:cNvPr id="3" name="Segnaposto contenuto 2">
                <a:extLst>
                  <a:ext uri="{FF2B5EF4-FFF2-40B4-BE49-F238E27FC236}">
                    <a16:creationId xmlns:a16="http://schemas.microsoft.com/office/drawing/2014/main" id="{24614A83-FF0C-41C3-9312-1F072C8953E6}"/>
                  </a:ext>
                </a:extLst>
              </p:cNvPr>
              <p:cNvSpPr>
                <a:spLocks noGrp="1" noRot="1" noChangeAspect="1" noMove="1" noResize="1" noEditPoints="1" noAdjustHandles="1" noChangeArrowheads="1" noChangeShapeType="1" noTextEdit="1"/>
              </p:cNvSpPr>
              <p:nvPr>
                <p:ph idx="1"/>
              </p:nvPr>
            </p:nvSpPr>
            <p:spPr>
              <a:xfrm>
                <a:off x="838200" y="1825625"/>
                <a:ext cx="8657083" cy="4039478"/>
              </a:xfrm>
              <a:blipFill>
                <a:blip r:embed="rId2"/>
                <a:stretch>
                  <a:fillRect l="-1268" t="-3318" r="-775"/>
                </a:stretch>
              </a:blipFill>
            </p:spPr>
            <p:txBody>
              <a:bodyPr/>
              <a:lstStyle/>
              <a:p>
                <a:r>
                  <a:rPr lang="en-GB">
                    <a:noFill/>
                  </a:rPr>
                  <a:t> </a:t>
                </a:r>
              </a:p>
            </p:txBody>
          </p:sp>
        </mc:Fallback>
      </mc:AlternateContent>
      <p:pic>
        <p:nvPicPr>
          <p:cNvPr id="5" name="Immagine 4" descr="Immagine che contiene testo, lavagnabianca&#10;&#10;Descrizione generata automaticamente">
            <a:extLst>
              <a:ext uri="{FF2B5EF4-FFF2-40B4-BE49-F238E27FC236}">
                <a16:creationId xmlns:a16="http://schemas.microsoft.com/office/drawing/2014/main" id="{5F06D20B-BC0F-43C5-8744-6370FC7801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96398" y="243840"/>
            <a:ext cx="4726972" cy="2270760"/>
          </a:xfrm>
          <a:prstGeom prst="rect">
            <a:avLst/>
          </a:prstGeom>
        </p:spPr>
      </p:pic>
      <p:pic>
        <p:nvPicPr>
          <p:cNvPr id="5122" name="Picture 2">
            <a:extLst>
              <a:ext uri="{FF2B5EF4-FFF2-40B4-BE49-F238E27FC236}">
                <a16:creationId xmlns:a16="http://schemas.microsoft.com/office/drawing/2014/main" id="{108F4293-B80C-46F3-9637-D49CF93E043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27555" y="5022937"/>
            <a:ext cx="852488" cy="811294"/>
          </a:xfrm>
          <a:prstGeom prst="rect">
            <a:avLst/>
          </a:prstGeom>
          <a:noFill/>
          <a:extLst>
            <a:ext uri="{909E8E84-426E-40DD-AFC4-6F175D3DCCD1}">
              <a14:hiddenFill xmlns:a14="http://schemas.microsoft.com/office/drawing/2010/main">
                <a:solidFill>
                  <a:srgbClr val="FFFFFF"/>
                </a:solidFill>
              </a14:hiddenFill>
            </a:ext>
          </a:extLst>
        </p:spPr>
      </p:pic>
      <p:pic>
        <p:nvPicPr>
          <p:cNvPr id="7" name="Immagine 6">
            <a:extLst>
              <a:ext uri="{FF2B5EF4-FFF2-40B4-BE49-F238E27FC236}">
                <a16:creationId xmlns:a16="http://schemas.microsoft.com/office/drawing/2014/main" id="{88C0C90E-28A6-4B3D-BDC3-8720CB5EE762}"/>
              </a:ext>
            </a:extLst>
          </p:cNvPr>
          <p:cNvPicPr>
            <a:picLocks noChangeAspect="1"/>
          </p:cNvPicPr>
          <p:nvPr/>
        </p:nvPicPr>
        <p:blipFill>
          <a:blip r:embed="rId5"/>
          <a:stretch>
            <a:fillRect/>
          </a:stretch>
        </p:blipFill>
        <p:spPr>
          <a:xfrm>
            <a:off x="10835714" y="2635885"/>
            <a:ext cx="1036171" cy="909637"/>
          </a:xfrm>
          <a:prstGeom prst="rect">
            <a:avLst/>
          </a:prstGeom>
        </p:spPr>
      </p:pic>
      <p:pic>
        <p:nvPicPr>
          <p:cNvPr id="5124" name="Picture 4" descr="Python - Panoramica sulle liste">
            <a:extLst>
              <a:ext uri="{FF2B5EF4-FFF2-40B4-BE49-F238E27FC236}">
                <a16:creationId xmlns:a16="http://schemas.microsoft.com/office/drawing/2014/main" id="{75102634-55DB-405E-80F6-46D20510F6B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648640" y="4316412"/>
            <a:ext cx="767517" cy="767517"/>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Project Jupyter - Wikipedia">
            <a:extLst>
              <a:ext uri="{FF2B5EF4-FFF2-40B4-BE49-F238E27FC236}">
                <a16:creationId xmlns:a16="http://schemas.microsoft.com/office/drawing/2014/main" id="{A3836ACB-595C-41EB-A050-535FA35D822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495283" y="3051341"/>
            <a:ext cx="852690" cy="988361"/>
          </a:xfrm>
          <a:prstGeom prst="rect">
            <a:avLst/>
          </a:prstGeom>
          <a:noFill/>
          <a:extLst>
            <a:ext uri="{909E8E84-426E-40DD-AFC4-6F175D3DCCD1}">
              <a14:hiddenFill xmlns:a14="http://schemas.microsoft.com/office/drawing/2010/main">
                <a:solidFill>
                  <a:srgbClr val="FFFFFF"/>
                </a:solidFill>
              </a14:hiddenFill>
            </a:ext>
          </a:extLst>
        </p:spPr>
      </p:pic>
      <p:pic>
        <p:nvPicPr>
          <p:cNvPr id="9" name="Immagine 8">
            <a:extLst>
              <a:ext uri="{FF2B5EF4-FFF2-40B4-BE49-F238E27FC236}">
                <a16:creationId xmlns:a16="http://schemas.microsoft.com/office/drawing/2014/main" id="{3B3B586E-8027-4C73-A3B8-7FA51941CB42}"/>
              </a:ext>
            </a:extLst>
          </p:cNvPr>
          <p:cNvPicPr>
            <a:picLocks noChangeAspect="1"/>
          </p:cNvPicPr>
          <p:nvPr/>
        </p:nvPicPr>
        <p:blipFill>
          <a:blip r:embed="rId8"/>
          <a:stretch>
            <a:fillRect/>
          </a:stretch>
        </p:blipFill>
        <p:spPr>
          <a:xfrm>
            <a:off x="10896944" y="3822231"/>
            <a:ext cx="826426" cy="988361"/>
          </a:xfrm>
          <a:prstGeom prst="rect">
            <a:avLst/>
          </a:prstGeom>
        </p:spPr>
      </p:pic>
    </p:spTree>
    <p:extLst>
      <p:ext uri="{BB962C8B-B14F-4D97-AF65-F5344CB8AC3E}">
        <p14:creationId xmlns:p14="http://schemas.microsoft.com/office/powerpoint/2010/main" val="6489931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B186B72-38CF-4084-ACCF-833869F52BE2}"/>
              </a:ext>
            </a:extLst>
          </p:cNvPr>
          <p:cNvSpPr>
            <a:spLocks noGrp="1"/>
          </p:cNvSpPr>
          <p:nvPr>
            <p:ph type="title"/>
          </p:nvPr>
        </p:nvSpPr>
        <p:spPr/>
        <p:txBody>
          <a:bodyPr/>
          <a:lstStyle/>
          <a:p>
            <a:r>
              <a:rPr lang="it-IT" dirty="0" err="1"/>
              <a:t>Experimental</a:t>
            </a:r>
            <a:r>
              <a:rPr lang="it-IT" dirty="0"/>
              <a:t> Studies</a:t>
            </a:r>
            <a:endParaRPr lang="en-GB" dirty="0"/>
          </a:p>
        </p:txBody>
      </p:sp>
      <p:sp>
        <p:nvSpPr>
          <p:cNvPr id="3" name="Segnaposto contenuto 2">
            <a:extLst>
              <a:ext uri="{FF2B5EF4-FFF2-40B4-BE49-F238E27FC236}">
                <a16:creationId xmlns:a16="http://schemas.microsoft.com/office/drawing/2014/main" id="{E0F9C98E-DCA9-4BBF-918B-A072A2E51F54}"/>
              </a:ext>
            </a:extLst>
          </p:cNvPr>
          <p:cNvSpPr>
            <a:spLocks noGrp="1"/>
          </p:cNvSpPr>
          <p:nvPr>
            <p:ph idx="1"/>
          </p:nvPr>
        </p:nvSpPr>
        <p:spPr/>
        <p:txBody>
          <a:bodyPr>
            <a:normAutofit lnSpcReduction="10000"/>
          </a:bodyPr>
          <a:lstStyle/>
          <a:p>
            <a:r>
              <a:rPr lang="en-GB" dirty="0"/>
              <a:t>In the experimental studies different algorithms and different implementations have been tested:</a:t>
            </a:r>
          </a:p>
          <a:p>
            <a:pPr lvl="1"/>
            <a:r>
              <a:rPr lang="en-GB" b="1" dirty="0"/>
              <a:t>Standard K-Means</a:t>
            </a:r>
            <a:r>
              <a:rPr lang="en-GB" dirty="0"/>
              <a:t> implemented ”</a:t>
            </a:r>
            <a:r>
              <a:rPr lang="en-GB" b="1" dirty="0"/>
              <a:t>by-hand</a:t>
            </a:r>
            <a:r>
              <a:rPr lang="en-GB" dirty="0"/>
              <a:t>” using different Scala language built-in functions, to compare the efficiency of them;</a:t>
            </a:r>
          </a:p>
          <a:p>
            <a:pPr lvl="1"/>
            <a:r>
              <a:rPr lang="en-GB" b="1" dirty="0"/>
              <a:t>Standard K-Means </a:t>
            </a:r>
            <a:r>
              <a:rPr lang="en-GB" dirty="0"/>
              <a:t>implemented in </a:t>
            </a:r>
            <a:r>
              <a:rPr lang="en-GB" b="1" dirty="0" err="1"/>
              <a:t>MLlib</a:t>
            </a:r>
            <a:r>
              <a:rPr lang="en-GB" dirty="0"/>
              <a:t>;</a:t>
            </a:r>
          </a:p>
          <a:p>
            <a:pPr lvl="1"/>
            <a:r>
              <a:rPr lang="en-GB" b="1" dirty="0"/>
              <a:t>K-Means|| </a:t>
            </a:r>
            <a:r>
              <a:rPr lang="en-GB" dirty="0"/>
              <a:t>also implemented in </a:t>
            </a:r>
            <a:r>
              <a:rPr lang="en-GB" b="1" dirty="0" err="1"/>
              <a:t>MLlib</a:t>
            </a:r>
            <a:r>
              <a:rPr lang="en-GB" dirty="0"/>
              <a:t>;</a:t>
            </a:r>
          </a:p>
          <a:p>
            <a:pPr lvl="1"/>
            <a:r>
              <a:rPr lang="en-GB" b="1" dirty="0"/>
              <a:t>Distributed DBSCAN</a:t>
            </a:r>
            <a:r>
              <a:rPr lang="en-GB" dirty="0"/>
              <a:t> implemented using available library on </a:t>
            </a:r>
            <a:r>
              <a:rPr lang="en-GB" dirty="0" err="1"/>
              <a:t>github</a:t>
            </a:r>
            <a:r>
              <a:rPr lang="en-GB" dirty="0"/>
              <a:t>;</a:t>
            </a:r>
          </a:p>
          <a:p>
            <a:r>
              <a:rPr lang="en-GB" sz="2200" dirty="0"/>
              <a:t>To compare the algorithms and the different runs of the same algorithm we will use </a:t>
            </a:r>
            <a:r>
              <a:rPr lang="en-GB" sz="2200" b="1" dirty="0"/>
              <a:t>time</a:t>
            </a:r>
            <a:r>
              <a:rPr lang="en-GB" sz="2200" dirty="0"/>
              <a:t> (in milliseconds, 1.000ms = 1s, 3.600.000ms = 1h), but we consider only the time spent in computing the clusters (e.g. computing centroids and associate each point to the nearest centroid). Loading of files, plotting clusters and save the results in csv files are not considered in time computation.</a:t>
            </a:r>
          </a:p>
        </p:txBody>
      </p:sp>
    </p:spTree>
    <p:extLst>
      <p:ext uri="{BB962C8B-B14F-4D97-AF65-F5344CB8AC3E}">
        <p14:creationId xmlns:p14="http://schemas.microsoft.com/office/powerpoint/2010/main" val="9963529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E933F48-D8FC-4D68-8209-36B387C91C7C}"/>
              </a:ext>
            </a:extLst>
          </p:cNvPr>
          <p:cNvSpPr>
            <a:spLocks noGrp="1"/>
          </p:cNvSpPr>
          <p:nvPr>
            <p:ph type="title"/>
          </p:nvPr>
        </p:nvSpPr>
        <p:spPr>
          <a:xfrm>
            <a:off x="838200" y="0"/>
            <a:ext cx="11201400" cy="1325563"/>
          </a:xfrm>
        </p:spPr>
        <p:txBody>
          <a:bodyPr>
            <a:normAutofit/>
          </a:bodyPr>
          <a:lstStyle/>
          <a:p>
            <a:r>
              <a:rPr lang="it-IT" sz="4000" dirty="0"/>
              <a:t>Experiment 1 – K-</a:t>
            </a:r>
            <a:r>
              <a:rPr lang="it-IT" sz="4000" dirty="0" err="1"/>
              <a:t>Means</a:t>
            </a:r>
            <a:r>
              <a:rPr lang="it-IT" sz="4000" dirty="0"/>
              <a:t> «by-hand» </a:t>
            </a:r>
            <a:r>
              <a:rPr lang="it-IT" sz="4000" dirty="0" err="1"/>
              <a:t>implementations</a:t>
            </a:r>
            <a:endParaRPr lang="en-GB" sz="4000" dirty="0"/>
          </a:p>
        </p:txBody>
      </p:sp>
      <p:sp>
        <p:nvSpPr>
          <p:cNvPr id="3" name="Segnaposto contenuto 2">
            <a:extLst>
              <a:ext uri="{FF2B5EF4-FFF2-40B4-BE49-F238E27FC236}">
                <a16:creationId xmlns:a16="http://schemas.microsoft.com/office/drawing/2014/main" id="{2A671FDB-ABE7-4B06-8870-CEF3DEF11895}"/>
              </a:ext>
            </a:extLst>
          </p:cNvPr>
          <p:cNvSpPr>
            <a:spLocks noGrp="1"/>
          </p:cNvSpPr>
          <p:nvPr>
            <p:ph idx="1"/>
          </p:nvPr>
        </p:nvSpPr>
        <p:spPr>
          <a:xfrm>
            <a:off x="295275" y="1334791"/>
            <a:ext cx="5431155" cy="4262205"/>
          </a:xfrm>
        </p:spPr>
        <p:txBody>
          <a:bodyPr>
            <a:normAutofit fontScale="92500" lnSpcReduction="10000"/>
          </a:bodyPr>
          <a:lstStyle/>
          <a:p>
            <a:r>
              <a:rPr lang="en-GB" dirty="0"/>
              <a:t>Analysis of the computational cost of different implementations of the K-Means algorithm using a synthetic file with 100.000 samples, created starting from 4 initial 2D points</a:t>
            </a:r>
          </a:p>
          <a:p>
            <a:r>
              <a:rPr lang="en-GB" dirty="0"/>
              <a:t>Spark in </a:t>
            </a:r>
            <a:r>
              <a:rPr lang="en-GB" b="1" dirty="0"/>
              <a:t>local mode </a:t>
            </a:r>
            <a:r>
              <a:rPr lang="en-GB" dirty="0"/>
              <a:t>with an arbitrary number of threads has been used</a:t>
            </a:r>
          </a:p>
          <a:p>
            <a:r>
              <a:rPr lang="en-GB" dirty="0"/>
              <a:t>An average of 10 runs has been made to compute the time needed (results are not influenced by the starting random points that are chosen at the beginning)</a:t>
            </a:r>
          </a:p>
        </p:txBody>
      </p:sp>
      <p:pic>
        <p:nvPicPr>
          <p:cNvPr id="5" name="Immagine 4">
            <a:extLst>
              <a:ext uri="{FF2B5EF4-FFF2-40B4-BE49-F238E27FC236}">
                <a16:creationId xmlns:a16="http://schemas.microsoft.com/office/drawing/2014/main" id="{C1F88782-616D-4FDB-B301-E181331216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26430" y="1325563"/>
            <a:ext cx="6313170" cy="4197646"/>
          </a:xfrm>
          <a:prstGeom prst="rect">
            <a:avLst/>
          </a:prstGeom>
        </p:spPr>
      </p:pic>
    </p:spTree>
    <p:extLst>
      <p:ext uri="{BB962C8B-B14F-4D97-AF65-F5344CB8AC3E}">
        <p14:creationId xmlns:p14="http://schemas.microsoft.com/office/powerpoint/2010/main" val="12777964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91FB60E-6BEB-43A7-9DB4-995F48246A8F}"/>
              </a:ext>
            </a:extLst>
          </p:cNvPr>
          <p:cNvSpPr>
            <a:spLocks noGrp="1"/>
          </p:cNvSpPr>
          <p:nvPr>
            <p:ph type="title"/>
          </p:nvPr>
        </p:nvSpPr>
        <p:spPr>
          <a:xfrm>
            <a:off x="838200" y="134306"/>
            <a:ext cx="11199920" cy="1325563"/>
          </a:xfrm>
        </p:spPr>
        <p:txBody>
          <a:bodyPr>
            <a:normAutofit/>
          </a:bodyPr>
          <a:lstStyle/>
          <a:p>
            <a:r>
              <a:rPr lang="it-IT" sz="4000" dirty="0"/>
              <a:t>Experiment 1 – K-</a:t>
            </a:r>
            <a:r>
              <a:rPr lang="it-IT" sz="4000" dirty="0" err="1"/>
              <a:t>Means</a:t>
            </a:r>
            <a:r>
              <a:rPr lang="it-IT" sz="4000" dirty="0"/>
              <a:t> «by-hand» </a:t>
            </a:r>
            <a:r>
              <a:rPr lang="it-IT" sz="4000" dirty="0" err="1"/>
              <a:t>implementations</a:t>
            </a:r>
            <a:endParaRPr lang="en-GB" sz="4000" dirty="0"/>
          </a:p>
        </p:txBody>
      </p:sp>
      <p:sp>
        <p:nvSpPr>
          <p:cNvPr id="3" name="Segnaposto contenuto 2">
            <a:extLst>
              <a:ext uri="{FF2B5EF4-FFF2-40B4-BE49-F238E27FC236}">
                <a16:creationId xmlns:a16="http://schemas.microsoft.com/office/drawing/2014/main" id="{C5D69B77-EA3C-4215-94D6-BFC50AC5E4C4}"/>
              </a:ext>
            </a:extLst>
          </p:cNvPr>
          <p:cNvSpPr>
            <a:spLocks noGrp="1"/>
          </p:cNvSpPr>
          <p:nvPr>
            <p:ph idx="1"/>
          </p:nvPr>
        </p:nvSpPr>
        <p:spPr>
          <a:xfrm>
            <a:off x="568171" y="1526959"/>
            <a:ext cx="10785629" cy="4338144"/>
          </a:xfrm>
        </p:spPr>
        <p:txBody>
          <a:bodyPr>
            <a:normAutofit fontScale="77500" lnSpcReduction="20000"/>
          </a:bodyPr>
          <a:lstStyle/>
          <a:p>
            <a:pPr marL="285750" indent="-285750">
              <a:buFont typeface="Arial" panose="020B0604020202020204" pitchFamily="34" charset="0"/>
              <a:buChar char="•"/>
            </a:pPr>
            <a:r>
              <a:rPr lang="en-GB" dirty="0"/>
              <a:t>the first implementation uses the Scala built-in function </a:t>
            </a:r>
            <a:r>
              <a:rPr lang="en-GB" u="sng" dirty="0" err="1"/>
              <a:t>groupBy</a:t>
            </a:r>
            <a:r>
              <a:rPr lang="en-GB" dirty="0"/>
              <a:t> inside a while </a:t>
            </a:r>
            <a:r>
              <a:rPr lang="en-GB" u="sng" dirty="0"/>
              <a:t>loop</a:t>
            </a:r>
            <a:r>
              <a:rPr lang="en-GB" dirty="0"/>
              <a:t> to compute the centroids. This is clearly the most expensive solution it’s needed more computational time in combining the results in the main worker (it would cause a great amount of shuffling if executed on cloud).</a:t>
            </a:r>
          </a:p>
          <a:p>
            <a:pPr marL="285750" indent="-285750">
              <a:buFont typeface="Arial" panose="020B0604020202020204" pitchFamily="34" charset="0"/>
              <a:buChar char="•"/>
            </a:pPr>
            <a:r>
              <a:rPr lang="en-GB" dirty="0"/>
              <a:t>the second implementation uses Scala built-in function </a:t>
            </a:r>
            <a:r>
              <a:rPr lang="en-GB" u="sng" dirty="0" err="1"/>
              <a:t>reduceByKey</a:t>
            </a:r>
            <a:r>
              <a:rPr lang="en-GB" dirty="0"/>
              <a:t> inside a while </a:t>
            </a:r>
            <a:r>
              <a:rPr lang="en-GB" u="sng" dirty="0"/>
              <a:t>loop</a:t>
            </a:r>
            <a:r>
              <a:rPr lang="en-GB" dirty="0"/>
              <a:t> to compute the centroids. This is a less expensive solutions because data are combined in each partition and only one output for one key at each partition needs to be send over the network, reducing the shuffling and augmenting the parallel computation. The difference </a:t>
            </a:r>
            <a:r>
              <a:rPr lang="en-GB" dirty="0" err="1"/>
              <a:t>w.r.t.</a:t>
            </a:r>
            <a:r>
              <a:rPr lang="en-GB" dirty="0"/>
              <a:t> the first solution is huge, especially when the number of cluster is higher. The ”</a:t>
            </a:r>
            <a:r>
              <a:rPr lang="en-GB" dirty="0" err="1"/>
              <a:t>groupBy</a:t>
            </a:r>
            <a:r>
              <a:rPr lang="en-GB" dirty="0"/>
              <a:t> model” seems to have an exponential cost as the number of cluster increment. </a:t>
            </a:r>
          </a:p>
          <a:p>
            <a:pPr marL="285750" indent="-285750">
              <a:buFont typeface="Arial" panose="020B0604020202020204" pitchFamily="34" charset="0"/>
              <a:buChar char="•"/>
            </a:pPr>
            <a:r>
              <a:rPr lang="en-GB" dirty="0"/>
              <a:t>the third solution uses, as before, the built-in </a:t>
            </a:r>
            <a:r>
              <a:rPr lang="en-GB" u="sng" dirty="0" err="1"/>
              <a:t>reduceByKey</a:t>
            </a:r>
            <a:r>
              <a:rPr lang="en-GB" dirty="0"/>
              <a:t>, but in this case following the functional approach a </a:t>
            </a:r>
            <a:r>
              <a:rPr lang="en-GB" u="sng" dirty="0"/>
              <a:t>recursive implementation</a:t>
            </a:r>
            <a:r>
              <a:rPr lang="en-GB" dirty="0"/>
              <a:t> replaces the while loop. From the line plot we can see that the computational time is similar to the previous solution, for this reason we can say that ”looping” and ”recursive” solutions are equivalent.</a:t>
            </a:r>
          </a:p>
        </p:txBody>
      </p:sp>
    </p:spTree>
    <p:extLst>
      <p:ext uri="{BB962C8B-B14F-4D97-AF65-F5344CB8AC3E}">
        <p14:creationId xmlns:p14="http://schemas.microsoft.com/office/powerpoint/2010/main" val="27249273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E3E74A2-00A6-47B1-AE03-9EC61B5B4472}"/>
              </a:ext>
            </a:extLst>
          </p:cNvPr>
          <p:cNvSpPr>
            <a:spLocks noGrp="1"/>
          </p:cNvSpPr>
          <p:nvPr>
            <p:ph type="title"/>
          </p:nvPr>
        </p:nvSpPr>
        <p:spPr/>
        <p:txBody>
          <a:bodyPr/>
          <a:lstStyle/>
          <a:p>
            <a:r>
              <a:rPr lang="it-IT" dirty="0" err="1"/>
              <a:t>Introduction</a:t>
            </a:r>
            <a:endParaRPr lang="it-IT" dirty="0"/>
          </a:p>
        </p:txBody>
      </p:sp>
      <p:sp>
        <p:nvSpPr>
          <p:cNvPr id="3" name="Segnaposto contenuto 2">
            <a:extLst>
              <a:ext uri="{FF2B5EF4-FFF2-40B4-BE49-F238E27FC236}">
                <a16:creationId xmlns:a16="http://schemas.microsoft.com/office/drawing/2014/main" id="{336B9272-5D60-4426-B106-C2A51921B62D}"/>
              </a:ext>
            </a:extLst>
          </p:cNvPr>
          <p:cNvSpPr>
            <a:spLocks noGrp="1"/>
          </p:cNvSpPr>
          <p:nvPr>
            <p:ph idx="1"/>
          </p:nvPr>
        </p:nvSpPr>
        <p:spPr>
          <a:xfrm>
            <a:off x="710215" y="1562470"/>
            <a:ext cx="6863604" cy="2780528"/>
          </a:xfrm>
        </p:spPr>
        <p:txBody>
          <a:bodyPr>
            <a:noAutofit/>
          </a:bodyPr>
          <a:lstStyle/>
          <a:p>
            <a:pPr marL="0" indent="0">
              <a:spcBef>
                <a:spcPts val="600"/>
              </a:spcBef>
              <a:buNone/>
            </a:pPr>
            <a:r>
              <a:rPr lang="en-GB" sz="1600" b="1" dirty="0"/>
              <a:t>Customer segmentation </a:t>
            </a:r>
            <a:r>
              <a:rPr lang="en-GB" sz="1600" dirty="0"/>
              <a:t>is the practice of dividing a company’s customers into groups that reflect similarity among customers in each group</a:t>
            </a:r>
            <a:r>
              <a:rPr lang="en-GB" sz="2400" dirty="0"/>
              <a:t>. </a:t>
            </a:r>
            <a:r>
              <a:rPr lang="en-GB" sz="1600" dirty="0"/>
              <a:t>The goal of segmenting customers is to decide how to relate to customers in each segment in order to maximize the value of each customer to the business by addressing each customer in the most effective way.</a:t>
            </a:r>
          </a:p>
          <a:p>
            <a:pPr marL="0" indent="0">
              <a:buNone/>
            </a:pPr>
            <a:r>
              <a:rPr lang="en-GB" sz="1600" b="1" dirty="0"/>
              <a:t>Machine</a:t>
            </a:r>
            <a:r>
              <a:rPr lang="en-GB" sz="1600" dirty="0"/>
              <a:t> </a:t>
            </a:r>
            <a:r>
              <a:rPr lang="en-GB" sz="1600" b="1" dirty="0"/>
              <a:t>learning</a:t>
            </a:r>
            <a:r>
              <a:rPr lang="en-GB" sz="1600" dirty="0"/>
              <a:t> customer segmentation allows advanced algorithms to surface insights and groupings that marketers might find difficulty discovering on their own. </a:t>
            </a:r>
          </a:p>
          <a:p>
            <a:pPr marL="0" indent="0">
              <a:buNone/>
            </a:pPr>
            <a:r>
              <a:rPr lang="en-GB" sz="1600" dirty="0"/>
              <a:t>However, as the size of the datasets is extremely large in many real cases, </a:t>
            </a:r>
            <a:r>
              <a:rPr lang="en-GB" sz="1600" b="1" dirty="0"/>
              <a:t>parallel</a:t>
            </a:r>
            <a:r>
              <a:rPr lang="en-GB" sz="1600" dirty="0"/>
              <a:t> </a:t>
            </a:r>
            <a:r>
              <a:rPr lang="en-GB" sz="1600" b="1" dirty="0"/>
              <a:t>processing</a:t>
            </a:r>
            <a:r>
              <a:rPr lang="en-GB" sz="1600" dirty="0"/>
              <a:t> of complex data analysis becomes indispensable.</a:t>
            </a:r>
          </a:p>
          <a:p>
            <a:pPr marL="0" indent="0">
              <a:buNone/>
            </a:pPr>
            <a:endParaRPr lang="en-GB" sz="2000" dirty="0"/>
          </a:p>
        </p:txBody>
      </p:sp>
      <p:pic>
        <p:nvPicPr>
          <p:cNvPr id="2050" name="Picture 2" descr="The Ultimate Guide to Customer Segmentation: How to Organize Your Customers  to Better Grow">
            <a:extLst>
              <a:ext uri="{FF2B5EF4-FFF2-40B4-BE49-F238E27FC236}">
                <a16:creationId xmlns:a16="http://schemas.microsoft.com/office/drawing/2014/main" id="{8E5F91CB-E021-4E38-BCDB-B7EF95361E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51559" y="1562470"/>
            <a:ext cx="4025748" cy="2679344"/>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4" name="CasellaDiTesto 3">
            <a:extLst>
              <a:ext uri="{FF2B5EF4-FFF2-40B4-BE49-F238E27FC236}">
                <a16:creationId xmlns:a16="http://schemas.microsoft.com/office/drawing/2014/main" id="{BA81D83F-80E0-4DFF-8F19-17C847EA7698}"/>
              </a:ext>
            </a:extLst>
          </p:cNvPr>
          <p:cNvSpPr txBox="1"/>
          <p:nvPr/>
        </p:nvSpPr>
        <p:spPr>
          <a:xfrm>
            <a:off x="710214" y="4342998"/>
            <a:ext cx="10999433" cy="1451679"/>
          </a:xfrm>
          <a:prstGeom prst="rect">
            <a:avLst/>
          </a:prstGeom>
          <a:noFill/>
        </p:spPr>
        <p:txBody>
          <a:bodyPr wrap="square" rtlCol="0">
            <a:spAutoFit/>
          </a:bodyPr>
          <a:lstStyle/>
          <a:p>
            <a:pPr>
              <a:spcAft>
                <a:spcPts val="1000"/>
              </a:spcAft>
            </a:pPr>
            <a:r>
              <a:rPr lang="en-GB" sz="1600" b="1" dirty="0"/>
              <a:t>MapReduce</a:t>
            </a:r>
            <a:r>
              <a:rPr lang="en-GB" sz="1600" dirty="0"/>
              <a:t> is a desirable distributed parallel programming paradigm for data intensive applications, based on shared-nothing architectures. Due to its simplicity, MapReduce can effectively handle failures and thereby can be scaled to thousands of nodes, making it feasible to compute on large scale datasets.</a:t>
            </a:r>
          </a:p>
          <a:p>
            <a:r>
              <a:rPr lang="en-GB" sz="1600" dirty="0"/>
              <a:t>The </a:t>
            </a:r>
            <a:r>
              <a:rPr lang="en-GB" sz="1600" b="1" dirty="0"/>
              <a:t>objectives</a:t>
            </a:r>
            <a:r>
              <a:rPr lang="en-GB" sz="1600" dirty="0"/>
              <a:t> of the project are: build, test and analyse some of the most common machine learning clustering algorithms with their distributed implementation in the field of customer segmentation and compare their results.</a:t>
            </a:r>
          </a:p>
        </p:txBody>
      </p:sp>
    </p:spTree>
    <p:extLst>
      <p:ext uri="{BB962C8B-B14F-4D97-AF65-F5344CB8AC3E}">
        <p14:creationId xmlns:p14="http://schemas.microsoft.com/office/powerpoint/2010/main" val="16040003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676BBFD-C443-4E88-BF1A-B53BF85EC852}"/>
              </a:ext>
            </a:extLst>
          </p:cNvPr>
          <p:cNvSpPr>
            <a:spLocks noGrp="1"/>
          </p:cNvSpPr>
          <p:nvPr>
            <p:ph type="title"/>
          </p:nvPr>
        </p:nvSpPr>
        <p:spPr>
          <a:xfrm>
            <a:off x="838200" y="19456"/>
            <a:ext cx="10782670" cy="1325563"/>
          </a:xfrm>
        </p:spPr>
        <p:txBody>
          <a:bodyPr/>
          <a:lstStyle/>
          <a:p>
            <a:r>
              <a:rPr lang="it-IT" dirty="0"/>
              <a:t>Experiment 2 – K-</a:t>
            </a:r>
            <a:r>
              <a:rPr lang="it-IT" dirty="0" err="1"/>
              <a:t>Means</a:t>
            </a:r>
            <a:r>
              <a:rPr lang="it-IT" dirty="0"/>
              <a:t> </a:t>
            </a:r>
            <a:r>
              <a:rPr lang="it-IT" dirty="0" err="1"/>
              <a:t>MLlib</a:t>
            </a:r>
            <a:r>
              <a:rPr lang="it-IT" dirty="0"/>
              <a:t> models </a:t>
            </a:r>
            <a:r>
              <a:rPr lang="it-IT" dirty="0" err="1"/>
              <a:t>analysis</a:t>
            </a:r>
            <a:endParaRPr lang="en-GB" dirty="0"/>
          </a:p>
        </p:txBody>
      </p:sp>
      <p:sp>
        <p:nvSpPr>
          <p:cNvPr id="3" name="Segnaposto contenuto 2">
            <a:extLst>
              <a:ext uri="{FF2B5EF4-FFF2-40B4-BE49-F238E27FC236}">
                <a16:creationId xmlns:a16="http://schemas.microsoft.com/office/drawing/2014/main" id="{67732A45-7BB2-46AA-BBA7-8D7375932F42}"/>
              </a:ext>
            </a:extLst>
          </p:cNvPr>
          <p:cNvSpPr>
            <a:spLocks noGrp="1"/>
          </p:cNvSpPr>
          <p:nvPr>
            <p:ph idx="1"/>
          </p:nvPr>
        </p:nvSpPr>
        <p:spPr>
          <a:xfrm>
            <a:off x="284086" y="1338566"/>
            <a:ext cx="6034744" cy="4526537"/>
          </a:xfrm>
        </p:spPr>
        <p:txBody>
          <a:bodyPr>
            <a:normAutofit fontScale="85000" lnSpcReduction="20000"/>
          </a:bodyPr>
          <a:lstStyle/>
          <a:p>
            <a:r>
              <a:rPr lang="en-GB" dirty="0"/>
              <a:t>After the analysis of K-Means algorithm implemented ”by-hand”, we compared the results of the ”</a:t>
            </a:r>
            <a:r>
              <a:rPr lang="en-GB" dirty="0" err="1"/>
              <a:t>reduceByKey</a:t>
            </a:r>
            <a:r>
              <a:rPr lang="en-GB" dirty="0"/>
              <a:t> model” with those obtained by using the Spark library </a:t>
            </a:r>
            <a:r>
              <a:rPr lang="en-GB" dirty="0" err="1"/>
              <a:t>Mllib</a:t>
            </a:r>
            <a:r>
              <a:rPr lang="en-GB" dirty="0"/>
              <a:t>, in</a:t>
            </a:r>
            <a:r>
              <a:rPr lang="en-GB" b="1" dirty="0"/>
              <a:t> local mode </a:t>
            </a:r>
            <a:r>
              <a:rPr lang="en-GB" dirty="0"/>
              <a:t>on the synthetic dataset</a:t>
            </a:r>
          </a:p>
          <a:p>
            <a:r>
              <a:rPr lang="en-GB" dirty="0"/>
              <a:t>The difference is great especially in the case of high number of clusters</a:t>
            </a:r>
          </a:p>
          <a:p>
            <a:r>
              <a:rPr lang="en-GB" dirty="0" err="1"/>
              <a:t>MLlib</a:t>
            </a:r>
            <a:r>
              <a:rPr lang="en-GB" dirty="0"/>
              <a:t> implementations are more efficient</a:t>
            </a:r>
          </a:p>
          <a:p>
            <a:r>
              <a:rPr lang="en-GB" dirty="0"/>
              <a:t>The two models of standard K-Means and K-Means|| need almost the same time in all the cases</a:t>
            </a:r>
          </a:p>
          <a:p>
            <a:pPr lvl="1"/>
            <a:r>
              <a:rPr lang="en-GB" dirty="0"/>
              <a:t>This could be due to points distributions, the better initialization given by the K-Means|| is not necessary in case the clusters are clearly separable</a:t>
            </a:r>
          </a:p>
        </p:txBody>
      </p:sp>
      <p:pic>
        <p:nvPicPr>
          <p:cNvPr id="5" name="Immagine 4">
            <a:extLst>
              <a:ext uri="{FF2B5EF4-FFF2-40B4-BE49-F238E27FC236}">
                <a16:creationId xmlns:a16="http://schemas.microsoft.com/office/drawing/2014/main" id="{FCBEB1EA-9EBC-406D-965E-414A148F8A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0053" y="1514627"/>
            <a:ext cx="5748143" cy="3828746"/>
          </a:xfrm>
          <a:prstGeom prst="rect">
            <a:avLst/>
          </a:prstGeom>
        </p:spPr>
      </p:pic>
    </p:spTree>
    <p:extLst>
      <p:ext uri="{BB962C8B-B14F-4D97-AF65-F5344CB8AC3E}">
        <p14:creationId xmlns:p14="http://schemas.microsoft.com/office/powerpoint/2010/main" val="20533141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6E1D95B-02DB-4B88-8FE8-1CD34C56E970}"/>
              </a:ext>
            </a:extLst>
          </p:cNvPr>
          <p:cNvSpPr>
            <a:spLocks noGrp="1"/>
          </p:cNvSpPr>
          <p:nvPr>
            <p:ph type="title"/>
          </p:nvPr>
        </p:nvSpPr>
        <p:spPr>
          <a:xfrm>
            <a:off x="838200" y="63284"/>
            <a:ext cx="10515600" cy="1325563"/>
          </a:xfrm>
        </p:spPr>
        <p:txBody>
          <a:bodyPr/>
          <a:lstStyle/>
          <a:p>
            <a:r>
              <a:rPr lang="it-IT" dirty="0"/>
              <a:t>Experiment 3 – K-</a:t>
            </a:r>
            <a:r>
              <a:rPr lang="it-IT" dirty="0" err="1"/>
              <a:t>Means</a:t>
            </a:r>
            <a:r>
              <a:rPr lang="it-IT" dirty="0"/>
              <a:t> «by-hand» vs </a:t>
            </a:r>
            <a:r>
              <a:rPr lang="it-IT" dirty="0" err="1"/>
              <a:t>MLlib</a:t>
            </a:r>
            <a:endParaRPr lang="en-GB" dirty="0"/>
          </a:p>
        </p:txBody>
      </p:sp>
      <p:sp>
        <p:nvSpPr>
          <p:cNvPr id="3" name="Segnaposto contenuto 2">
            <a:extLst>
              <a:ext uri="{FF2B5EF4-FFF2-40B4-BE49-F238E27FC236}">
                <a16:creationId xmlns:a16="http://schemas.microsoft.com/office/drawing/2014/main" id="{78D55104-A08F-44C4-91E3-8B65D51419A0}"/>
              </a:ext>
            </a:extLst>
          </p:cNvPr>
          <p:cNvSpPr>
            <a:spLocks noGrp="1"/>
          </p:cNvSpPr>
          <p:nvPr>
            <p:ph idx="1"/>
          </p:nvPr>
        </p:nvSpPr>
        <p:spPr>
          <a:xfrm>
            <a:off x="186431" y="1500326"/>
            <a:ext cx="5442012" cy="4364777"/>
          </a:xfrm>
        </p:spPr>
        <p:txBody>
          <a:bodyPr>
            <a:normAutofit fontScale="85000" lnSpcReduction="20000"/>
          </a:bodyPr>
          <a:lstStyle/>
          <a:p>
            <a:r>
              <a:rPr lang="en-GB" dirty="0"/>
              <a:t>Analysis of K-Means algorithms with different numbers of samples (synthetic datasets), in </a:t>
            </a:r>
            <a:r>
              <a:rPr lang="en-GB" b="1" dirty="0"/>
              <a:t>local mode</a:t>
            </a:r>
          </a:p>
          <a:p>
            <a:r>
              <a:rPr lang="en-GB" dirty="0"/>
              <a:t>From this third analysis of the K-Means algorithms we can see that increasing the number of samples, not surprisingly, means higher computational time needed to find the cluster centres.</a:t>
            </a:r>
          </a:p>
          <a:p>
            <a:r>
              <a:rPr lang="en-GB" dirty="0"/>
              <a:t>The difference between the implementations of Spark </a:t>
            </a:r>
            <a:r>
              <a:rPr lang="en-GB" dirty="0" err="1"/>
              <a:t>MLlib</a:t>
            </a:r>
            <a:r>
              <a:rPr lang="en-GB" dirty="0"/>
              <a:t> and the other two increases as the number of observations became higher and higher. Also from here, we can see that the difference between standard K-Means and K-Means|| is not high.</a:t>
            </a:r>
          </a:p>
        </p:txBody>
      </p:sp>
      <p:pic>
        <p:nvPicPr>
          <p:cNvPr id="5" name="Immagine 4">
            <a:extLst>
              <a:ext uri="{FF2B5EF4-FFF2-40B4-BE49-F238E27FC236}">
                <a16:creationId xmlns:a16="http://schemas.microsoft.com/office/drawing/2014/main" id="{8613C80F-0BA1-4AB6-AF8C-652ED2D6D6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13033" y="1751476"/>
            <a:ext cx="6590154" cy="3862476"/>
          </a:xfrm>
          <a:prstGeom prst="rect">
            <a:avLst/>
          </a:prstGeom>
        </p:spPr>
      </p:pic>
    </p:spTree>
    <p:extLst>
      <p:ext uri="{BB962C8B-B14F-4D97-AF65-F5344CB8AC3E}">
        <p14:creationId xmlns:p14="http://schemas.microsoft.com/office/powerpoint/2010/main" val="20067084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DFF423A-6DE6-4BCA-B6FB-DD539498B4D2}"/>
              </a:ext>
            </a:extLst>
          </p:cNvPr>
          <p:cNvSpPr>
            <a:spLocks noGrp="1"/>
          </p:cNvSpPr>
          <p:nvPr>
            <p:ph type="title"/>
          </p:nvPr>
        </p:nvSpPr>
        <p:spPr>
          <a:xfrm>
            <a:off x="838200" y="35670"/>
            <a:ext cx="10515600" cy="1325563"/>
          </a:xfrm>
        </p:spPr>
        <p:txBody>
          <a:bodyPr/>
          <a:lstStyle/>
          <a:p>
            <a:r>
              <a:rPr lang="it-IT" dirty="0"/>
              <a:t>Experiment 4 – </a:t>
            </a:r>
            <a:r>
              <a:rPr lang="it-IT" dirty="0" err="1"/>
              <a:t>Increasing</a:t>
            </a:r>
            <a:r>
              <a:rPr lang="it-IT" dirty="0"/>
              <a:t> </a:t>
            </a:r>
            <a:r>
              <a:rPr lang="it-IT" dirty="0" err="1"/>
              <a:t>number</a:t>
            </a:r>
            <a:r>
              <a:rPr lang="it-IT" dirty="0"/>
              <a:t> of features</a:t>
            </a:r>
            <a:endParaRPr lang="en-GB" dirty="0"/>
          </a:p>
        </p:txBody>
      </p:sp>
      <p:sp>
        <p:nvSpPr>
          <p:cNvPr id="3" name="Segnaposto contenuto 2">
            <a:extLst>
              <a:ext uri="{FF2B5EF4-FFF2-40B4-BE49-F238E27FC236}">
                <a16:creationId xmlns:a16="http://schemas.microsoft.com/office/drawing/2014/main" id="{28A107C9-A050-4178-BB73-F215E2969A52}"/>
              </a:ext>
            </a:extLst>
          </p:cNvPr>
          <p:cNvSpPr>
            <a:spLocks noGrp="1"/>
          </p:cNvSpPr>
          <p:nvPr>
            <p:ph idx="1"/>
          </p:nvPr>
        </p:nvSpPr>
        <p:spPr>
          <a:xfrm>
            <a:off x="257453" y="1198485"/>
            <a:ext cx="5726097" cy="4666618"/>
          </a:xfrm>
        </p:spPr>
        <p:txBody>
          <a:bodyPr>
            <a:normAutofit fontScale="85000" lnSpcReduction="20000"/>
          </a:bodyPr>
          <a:lstStyle/>
          <a:p>
            <a:r>
              <a:rPr lang="en-GB" dirty="0"/>
              <a:t>Analysis of performance on synthetic datasets with different number of features, in </a:t>
            </a:r>
            <a:r>
              <a:rPr lang="en-GB" b="1" dirty="0"/>
              <a:t>local mode</a:t>
            </a:r>
          </a:p>
          <a:p>
            <a:r>
              <a:rPr lang="en-GB" dirty="0"/>
              <a:t>The table shows that with 100.000 samples the time needed to compute the clusters does not varies a lot, we can only observe a very little increment </a:t>
            </a:r>
          </a:p>
          <a:p>
            <a:r>
              <a:rPr lang="en-GB" dirty="0"/>
              <a:t>Increasing the number of dimensions when the number of points is higher (10 million) means more computational time needed to compute the cluster centres. </a:t>
            </a:r>
          </a:p>
          <a:p>
            <a:pPr lvl="1"/>
            <a:r>
              <a:rPr lang="en-GB" dirty="0" err="1"/>
              <a:t>MLlib</a:t>
            </a:r>
            <a:r>
              <a:rPr lang="en-GB" dirty="0"/>
              <a:t> standard K-Means require less time than the other algorithm. </a:t>
            </a:r>
          </a:p>
          <a:p>
            <a:pPr lvl="1"/>
            <a:r>
              <a:rPr lang="en-GB" dirty="0"/>
              <a:t>The ”by-hand” implementation is not showed because of the poor performances, it’s required more than 1 million </a:t>
            </a:r>
            <a:r>
              <a:rPr lang="en-GB" dirty="0" err="1"/>
              <a:t>ms</a:t>
            </a:r>
            <a:r>
              <a:rPr lang="en-GB" dirty="0"/>
              <a:t> in case of 6 features.</a:t>
            </a:r>
          </a:p>
          <a:p>
            <a:endParaRPr lang="en-GB" dirty="0"/>
          </a:p>
        </p:txBody>
      </p:sp>
      <p:pic>
        <p:nvPicPr>
          <p:cNvPr id="5" name="Immagine 4" descr="Immagine che contiene tavolo&#10;&#10;Descrizione generata automaticamente">
            <a:extLst>
              <a:ext uri="{FF2B5EF4-FFF2-40B4-BE49-F238E27FC236}">
                <a16:creationId xmlns:a16="http://schemas.microsoft.com/office/drawing/2014/main" id="{C05872E7-CD92-4900-8A90-BAFEBE6BE3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02135" y="1778500"/>
            <a:ext cx="5555466" cy="1445427"/>
          </a:xfrm>
          <a:prstGeom prst="rect">
            <a:avLst/>
          </a:prstGeom>
        </p:spPr>
      </p:pic>
      <p:pic>
        <p:nvPicPr>
          <p:cNvPr id="7" name="Immagine 6">
            <a:extLst>
              <a:ext uri="{FF2B5EF4-FFF2-40B4-BE49-F238E27FC236}">
                <a16:creationId xmlns:a16="http://schemas.microsoft.com/office/drawing/2014/main" id="{E9D00CAA-0FB2-4FEC-AF8E-52604CCE3F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69928" y="3634073"/>
            <a:ext cx="6122072" cy="3027078"/>
          </a:xfrm>
          <a:prstGeom prst="rect">
            <a:avLst/>
          </a:prstGeom>
        </p:spPr>
      </p:pic>
      <p:sp>
        <p:nvSpPr>
          <p:cNvPr id="4" name="CasellaDiTesto 3">
            <a:extLst>
              <a:ext uri="{FF2B5EF4-FFF2-40B4-BE49-F238E27FC236}">
                <a16:creationId xmlns:a16="http://schemas.microsoft.com/office/drawing/2014/main" id="{A51A5E75-3434-4887-A3FE-C941E23D086E}"/>
              </a:ext>
            </a:extLst>
          </p:cNvPr>
          <p:cNvSpPr txBox="1"/>
          <p:nvPr/>
        </p:nvSpPr>
        <p:spPr>
          <a:xfrm>
            <a:off x="6995605" y="1412417"/>
            <a:ext cx="4517722" cy="307777"/>
          </a:xfrm>
          <a:prstGeom prst="rect">
            <a:avLst/>
          </a:prstGeom>
          <a:noFill/>
        </p:spPr>
        <p:txBody>
          <a:bodyPr wrap="square" rtlCol="0">
            <a:spAutoFit/>
          </a:bodyPr>
          <a:lstStyle/>
          <a:p>
            <a:r>
              <a:rPr lang="it-IT" sz="1400" dirty="0" err="1"/>
              <a:t>KMeans</a:t>
            </a:r>
            <a:r>
              <a:rPr lang="it-IT" sz="1400" dirty="0"/>
              <a:t> </a:t>
            </a:r>
            <a:r>
              <a:rPr lang="it-IT" sz="1400" dirty="0" err="1"/>
              <a:t>analysis</a:t>
            </a:r>
            <a:r>
              <a:rPr lang="it-IT" sz="1400" dirty="0"/>
              <a:t> on 100.000 samples (</a:t>
            </a:r>
            <a:r>
              <a:rPr lang="it-IT" sz="1400" b="1" dirty="0"/>
              <a:t>Time in </a:t>
            </a:r>
            <a:r>
              <a:rPr lang="it-IT" sz="1400" b="1" dirty="0" err="1"/>
              <a:t>milliseconds</a:t>
            </a:r>
            <a:r>
              <a:rPr lang="it-IT" sz="1400" dirty="0"/>
              <a:t>)</a:t>
            </a:r>
            <a:endParaRPr lang="en-GB" sz="1400" dirty="0"/>
          </a:p>
        </p:txBody>
      </p:sp>
    </p:spTree>
    <p:extLst>
      <p:ext uri="{BB962C8B-B14F-4D97-AF65-F5344CB8AC3E}">
        <p14:creationId xmlns:p14="http://schemas.microsoft.com/office/powerpoint/2010/main" val="25359085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C7D6F90-1C59-4FD8-AFC6-AA531B3488D3}"/>
              </a:ext>
            </a:extLst>
          </p:cNvPr>
          <p:cNvSpPr>
            <a:spLocks noGrp="1"/>
          </p:cNvSpPr>
          <p:nvPr>
            <p:ph type="title"/>
          </p:nvPr>
        </p:nvSpPr>
        <p:spPr>
          <a:xfrm>
            <a:off x="102564" y="-12065"/>
            <a:ext cx="10515600" cy="1325563"/>
          </a:xfrm>
        </p:spPr>
        <p:txBody>
          <a:bodyPr>
            <a:normAutofit/>
          </a:bodyPr>
          <a:lstStyle/>
          <a:p>
            <a:r>
              <a:rPr lang="it-IT" sz="3600" dirty="0"/>
              <a:t>Experiment 5 – </a:t>
            </a:r>
            <a:r>
              <a:rPr lang="it-IT" sz="3600" dirty="0" err="1"/>
              <a:t>KMeans</a:t>
            </a:r>
            <a:r>
              <a:rPr lang="it-IT" sz="3600" dirty="0"/>
              <a:t> </a:t>
            </a:r>
            <a:r>
              <a:rPr lang="it-IT" sz="3600" dirty="0" err="1"/>
              <a:t>real</a:t>
            </a:r>
            <a:r>
              <a:rPr lang="it-IT" sz="3600" dirty="0"/>
              <a:t> datasets</a:t>
            </a:r>
            <a:endParaRPr lang="en-GB" sz="3600" dirty="0"/>
          </a:p>
        </p:txBody>
      </p:sp>
      <p:sp>
        <p:nvSpPr>
          <p:cNvPr id="3" name="Segnaposto contenuto 2">
            <a:extLst>
              <a:ext uri="{FF2B5EF4-FFF2-40B4-BE49-F238E27FC236}">
                <a16:creationId xmlns:a16="http://schemas.microsoft.com/office/drawing/2014/main" id="{BF039361-08AF-4846-BBCA-EAA049AC90DB}"/>
              </a:ext>
            </a:extLst>
          </p:cNvPr>
          <p:cNvSpPr>
            <a:spLocks noGrp="1"/>
          </p:cNvSpPr>
          <p:nvPr>
            <p:ph idx="1"/>
          </p:nvPr>
        </p:nvSpPr>
        <p:spPr>
          <a:xfrm>
            <a:off x="180976" y="1095375"/>
            <a:ext cx="7191374" cy="2714625"/>
          </a:xfrm>
        </p:spPr>
        <p:txBody>
          <a:bodyPr>
            <a:normAutofit fontScale="85000" lnSpcReduction="20000"/>
          </a:bodyPr>
          <a:lstStyle/>
          <a:p>
            <a:r>
              <a:rPr lang="it-IT" dirty="0"/>
              <a:t>Test on </a:t>
            </a:r>
            <a:r>
              <a:rPr lang="it-IT" dirty="0" err="1"/>
              <a:t>real</a:t>
            </a:r>
            <a:r>
              <a:rPr lang="it-IT" dirty="0"/>
              <a:t> dataset in </a:t>
            </a:r>
            <a:r>
              <a:rPr lang="it-IT" b="1" dirty="0" err="1"/>
              <a:t>local</a:t>
            </a:r>
            <a:r>
              <a:rPr lang="it-IT" b="1" dirty="0"/>
              <a:t> mode</a:t>
            </a:r>
          </a:p>
          <a:p>
            <a:r>
              <a:rPr lang="en-GB" dirty="0"/>
              <a:t>The analysis of the algorithm implementations on real data shows similar behaviour, with the </a:t>
            </a:r>
            <a:r>
              <a:rPr lang="en-GB" b="1" dirty="0" err="1"/>
              <a:t>MLlib</a:t>
            </a:r>
            <a:r>
              <a:rPr lang="en-GB" dirty="0"/>
              <a:t> implementations much </a:t>
            </a:r>
            <a:r>
              <a:rPr lang="en-GB" b="1" dirty="0"/>
              <a:t>more efficient</a:t>
            </a:r>
            <a:r>
              <a:rPr lang="en-GB" dirty="0"/>
              <a:t>. </a:t>
            </a:r>
          </a:p>
          <a:p>
            <a:r>
              <a:rPr lang="en-GB" dirty="0"/>
              <a:t>K-Means|| gets better results </a:t>
            </a:r>
            <a:r>
              <a:rPr lang="en-GB" dirty="0" err="1"/>
              <a:t>w.r.t.</a:t>
            </a:r>
            <a:r>
              <a:rPr lang="en-GB" dirty="0"/>
              <a:t> standard K-Means, especially in the first and in the last cases:</a:t>
            </a:r>
          </a:p>
          <a:p>
            <a:pPr lvl="1"/>
            <a:r>
              <a:rPr lang="en-GB" dirty="0"/>
              <a:t>in case that the points do not form clearly distinct clusters, the better initialization obtained in the first case makes the algorithm converge faster. </a:t>
            </a:r>
          </a:p>
        </p:txBody>
      </p:sp>
      <p:pic>
        <p:nvPicPr>
          <p:cNvPr id="5" name="Immagine 4">
            <a:extLst>
              <a:ext uri="{FF2B5EF4-FFF2-40B4-BE49-F238E27FC236}">
                <a16:creationId xmlns:a16="http://schemas.microsoft.com/office/drawing/2014/main" id="{434754A1-A512-4651-ACA8-4659B85203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7445" y="454601"/>
            <a:ext cx="4791991" cy="3039459"/>
          </a:xfrm>
          <a:prstGeom prst="rect">
            <a:avLst/>
          </a:prstGeom>
        </p:spPr>
      </p:pic>
      <p:pic>
        <p:nvPicPr>
          <p:cNvPr id="7" name="Immagine 6">
            <a:extLst>
              <a:ext uri="{FF2B5EF4-FFF2-40B4-BE49-F238E27FC236}">
                <a16:creationId xmlns:a16="http://schemas.microsoft.com/office/drawing/2014/main" id="{B057249A-4EAE-4DF8-8C6E-E580616ADF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8132" y="3676943"/>
            <a:ext cx="4943216" cy="3157087"/>
          </a:xfrm>
          <a:prstGeom prst="rect">
            <a:avLst/>
          </a:prstGeom>
        </p:spPr>
      </p:pic>
      <p:pic>
        <p:nvPicPr>
          <p:cNvPr id="9" name="Immagine 8">
            <a:extLst>
              <a:ext uri="{FF2B5EF4-FFF2-40B4-BE49-F238E27FC236}">
                <a16:creationId xmlns:a16="http://schemas.microsoft.com/office/drawing/2014/main" id="{FC85E867-8A67-4056-B07D-67751B6EC99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26190" y="3695180"/>
            <a:ext cx="4943216" cy="3162820"/>
          </a:xfrm>
          <a:prstGeom prst="rect">
            <a:avLst/>
          </a:prstGeom>
        </p:spPr>
      </p:pic>
    </p:spTree>
    <p:extLst>
      <p:ext uri="{BB962C8B-B14F-4D97-AF65-F5344CB8AC3E}">
        <p14:creationId xmlns:p14="http://schemas.microsoft.com/office/powerpoint/2010/main" val="16146820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A11D504-6158-4944-8555-D5E5C07B782F}"/>
              </a:ext>
            </a:extLst>
          </p:cNvPr>
          <p:cNvSpPr>
            <a:spLocks noGrp="1"/>
          </p:cNvSpPr>
          <p:nvPr>
            <p:ph type="title"/>
          </p:nvPr>
        </p:nvSpPr>
        <p:spPr>
          <a:xfrm>
            <a:off x="838200" y="0"/>
            <a:ext cx="10515600" cy="1325563"/>
          </a:xfrm>
        </p:spPr>
        <p:txBody>
          <a:bodyPr/>
          <a:lstStyle/>
          <a:p>
            <a:r>
              <a:rPr lang="it-IT" dirty="0"/>
              <a:t>Experiment 6 – DBSCAN </a:t>
            </a:r>
            <a:r>
              <a:rPr lang="it-IT" dirty="0" err="1"/>
              <a:t>analysis</a:t>
            </a:r>
            <a:endParaRPr lang="en-GB" dirty="0"/>
          </a:p>
        </p:txBody>
      </p:sp>
      <p:sp>
        <p:nvSpPr>
          <p:cNvPr id="3" name="Segnaposto contenuto 2">
            <a:extLst>
              <a:ext uri="{FF2B5EF4-FFF2-40B4-BE49-F238E27FC236}">
                <a16:creationId xmlns:a16="http://schemas.microsoft.com/office/drawing/2014/main" id="{F4BBFB9D-EAE5-4C3A-9A4D-AABFAC322C8B}"/>
              </a:ext>
            </a:extLst>
          </p:cNvPr>
          <p:cNvSpPr>
            <a:spLocks noGrp="1"/>
          </p:cNvSpPr>
          <p:nvPr>
            <p:ph idx="1"/>
          </p:nvPr>
        </p:nvSpPr>
        <p:spPr>
          <a:xfrm>
            <a:off x="154576" y="1065321"/>
            <a:ext cx="11808824" cy="3536356"/>
          </a:xfrm>
        </p:spPr>
        <p:txBody>
          <a:bodyPr>
            <a:normAutofit fontScale="77500" lnSpcReduction="20000"/>
          </a:bodyPr>
          <a:lstStyle/>
          <a:p>
            <a:r>
              <a:rPr lang="en-GB" dirty="0"/>
              <a:t>we analysed the performances of DBSCAN algorithm, in </a:t>
            </a:r>
            <a:r>
              <a:rPr lang="en-GB" b="1" dirty="0"/>
              <a:t>local mode</a:t>
            </a:r>
            <a:r>
              <a:rPr lang="en-GB" dirty="0"/>
              <a:t>, and we compared them with those obtained with K-Means algorithm</a:t>
            </a:r>
          </a:p>
          <a:p>
            <a:r>
              <a:rPr lang="en-GB" dirty="0"/>
              <a:t>DBSCAN require </a:t>
            </a:r>
            <a:r>
              <a:rPr lang="en-GB" u="sng" dirty="0"/>
              <a:t>much more time</a:t>
            </a:r>
            <a:r>
              <a:rPr lang="en-GB" dirty="0"/>
              <a:t> </a:t>
            </a:r>
            <a:r>
              <a:rPr lang="en-GB" dirty="0" err="1"/>
              <a:t>w.r.t.</a:t>
            </a:r>
            <a:r>
              <a:rPr lang="en-GB" dirty="0"/>
              <a:t> the K-Means|| algorithm. This is not a surprise, we know that K-Means is very popular due to its simplicity and its speed</a:t>
            </a:r>
          </a:p>
          <a:p>
            <a:r>
              <a:rPr lang="en-GB" dirty="0"/>
              <a:t>What we can point out is that the difference increases dramatically as the number of samples increases</a:t>
            </a:r>
          </a:p>
          <a:p>
            <a:r>
              <a:rPr lang="en-GB" dirty="0">
                <a:solidFill>
                  <a:srgbClr val="000000"/>
                </a:solidFill>
              </a:rPr>
              <a:t>F</a:t>
            </a:r>
            <a:r>
              <a:rPr lang="en-GB" dirty="0">
                <a:solidFill>
                  <a:srgbClr val="000000"/>
                </a:solidFill>
                <a:effectLst/>
              </a:rPr>
              <a:t>or the </a:t>
            </a:r>
            <a:r>
              <a:rPr lang="en-GB" dirty="0" err="1">
                <a:solidFill>
                  <a:srgbClr val="000000"/>
                </a:solidFill>
              </a:rPr>
              <a:t>Mutli</a:t>
            </a:r>
            <a:r>
              <a:rPr lang="en-GB" dirty="0">
                <a:solidFill>
                  <a:srgbClr val="000000"/>
                </a:solidFill>
              </a:rPr>
              <a:t> Cat. Shop dataset </a:t>
            </a:r>
            <a:r>
              <a:rPr lang="en-GB" dirty="0">
                <a:solidFill>
                  <a:srgbClr val="000000"/>
                </a:solidFill>
                <a:effectLst/>
              </a:rPr>
              <a:t>the cost is huge if compared to the synthetic dataset with 10 million of observations, this could be due to: </a:t>
            </a:r>
          </a:p>
          <a:p>
            <a:pPr lvl="1"/>
            <a:r>
              <a:rPr lang="en-GB" dirty="0">
                <a:solidFill>
                  <a:srgbClr val="000000"/>
                </a:solidFill>
                <a:effectLst/>
              </a:rPr>
              <a:t>less separable data </a:t>
            </a:r>
          </a:p>
          <a:p>
            <a:pPr lvl="1"/>
            <a:r>
              <a:rPr lang="en-GB" dirty="0">
                <a:solidFill>
                  <a:srgbClr val="000000"/>
                </a:solidFill>
              </a:rPr>
              <a:t>h</a:t>
            </a:r>
            <a:r>
              <a:rPr lang="en-GB" dirty="0">
                <a:solidFill>
                  <a:srgbClr val="000000"/>
                </a:solidFill>
                <a:effectLst/>
              </a:rPr>
              <a:t>igher number of dimensions, 3 instead of 2</a:t>
            </a:r>
            <a:endParaRPr lang="en-GB" dirty="0"/>
          </a:p>
          <a:p>
            <a:r>
              <a:rPr lang="en-GB" dirty="0"/>
              <a:t>The computational cost of density-based clustering is exponential, while the cost of K-Means|| seems more linear</a:t>
            </a:r>
          </a:p>
        </p:txBody>
      </p:sp>
      <p:pic>
        <p:nvPicPr>
          <p:cNvPr id="7" name="Immagine 6" descr="Immagine che contiene tavolo&#10;&#10;Descrizione generata automaticamente">
            <a:extLst>
              <a:ext uri="{FF2B5EF4-FFF2-40B4-BE49-F238E27FC236}">
                <a16:creationId xmlns:a16="http://schemas.microsoft.com/office/drawing/2014/main" id="{99C6A634-F5AA-4136-A17B-5D5AE2AF3B4B}"/>
              </a:ext>
            </a:extLst>
          </p:cNvPr>
          <p:cNvPicPr>
            <a:picLocks noChangeAspect="1"/>
          </p:cNvPicPr>
          <p:nvPr/>
        </p:nvPicPr>
        <p:blipFill>
          <a:blip r:embed="rId2"/>
          <a:stretch>
            <a:fillRect/>
          </a:stretch>
        </p:blipFill>
        <p:spPr>
          <a:xfrm>
            <a:off x="154576" y="4843731"/>
            <a:ext cx="5518256" cy="2014269"/>
          </a:xfrm>
          <a:prstGeom prst="rect">
            <a:avLst/>
          </a:prstGeom>
        </p:spPr>
      </p:pic>
      <p:pic>
        <p:nvPicPr>
          <p:cNvPr id="5" name="Immagine 4" descr="Immagine che contiene tavolo&#10;&#10;Descrizione generata automaticamente">
            <a:extLst>
              <a:ext uri="{FF2B5EF4-FFF2-40B4-BE49-F238E27FC236}">
                <a16:creationId xmlns:a16="http://schemas.microsoft.com/office/drawing/2014/main" id="{0313D98F-1A3B-468C-A02E-5F283FD7D839}"/>
              </a:ext>
            </a:extLst>
          </p:cNvPr>
          <p:cNvPicPr>
            <a:picLocks noChangeAspect="1"/>
          </p:cNvPicPr>
          <p:nvPr/>
        </p:nvPicPr>
        <p:blipFill>
          <a:blip r:embed="rId3"/>
          <a:stretch>
            <a:fillRect/>
          </a:stretch>
        </p:blipFill>
        <p:spPr>
          <a:xfrm>
            <a:off x="5819862" y="4839292"/>
            <a:ext cx="6298343" cy="1540844"/>
          </a:xfrm>
          <a:prstGeom prst="rect">
            <a:avLst/>
          </a:prstGeom>
        </p:spPr>
      </p:pic>
      <p:sp>
        <p:nvSpPr>
          <p:cNvPr id="4" name="CasellaDiTesto 3">
            <a:extLst>
              <a:ext uri="{FF2B5EF4-FFF2-40B4-BE49-F238E27FC236}">
                <a16:creationId xmlns:a16="http://schemas.microsoft.com/office/drawing/2014/main" id="{C73B17DC-2282-4CB0-BD30-A433FB25ADA6}"/>
              </a:ext>
            </a:extLst>
          </p:cNvPr>
          <p:cNvSpPr txBox="1"/>
          <p:nvPr/>
        </p:nvSpPr>
        <p:spPr>
          <a:xfrm>
            <a:off x="7759084" y="4577016"/>
            <a:ext cx="2725443" cy="307777"/>
          </a:xfrm>
          <a:prstGeom prst="rect">
            <a:avLst/>
          </a:prstGeom>
          <a:noFill/>
          <a:ln>
            <a:solidFill>
              <a:srgbClr val="C00000"/>
            </a:solidFill>
          </a:ln>
        </p:spPr>
        <p:txBody>
          <a:bodyPr wrap="square" rtlCol="0">
            <a:spAutoFit/>
          </a:bodyPr>
          <a:lstStyle/>
          <a:p>
            <a:r>
              <a:rPr lang="it-IT" sz="1400" dirty="0"/>
              <a:t>Real dataset (Time in </a:t>
            </a:r>
            <a:r>
              <a:rPr lang="it-IT" sz="1400" dirty="0" err="1"/>
              <a:t>milliseconds</a:t>
            </a:r>
            <a:r>
              <a:rPr lang="it-IT" sz="1400" dirty="0"/>
              <a:t>)</a:t>
            </a:r>
            <a:endParaRPr lang="en-GB" sz="1400" dirty="0"/>
          </a:p>
        </p:txBody>
      </p:sp>
      <p:sp>
        <p:nvSpPr>
          <p:cNvPr id="6" name="CasellaDiTesto 5">
            <a:extLst>
              <a:ext uri="{FF2B5EF4-FFF2-40B4-BE49-F238E27FC236}">
                <a16:creationId xmlns:a16="http://schemas.microsoft.com/office/drawing/2014/main" id="{0E8D2A13-2916-494C-96B3-589E997840E5}"/>
              </a:ext>
            </a:extLst>
          </p:cNvPr>
          <p:cNvSpPr txBox="1"/>
          <p:nvPr/>
        </p:nvSpPr>
        <p:spPr>
          <a:xfrm>
            <a:off x="1535837" y="4578947"/>
            <a:ext cx="3124940" cy="307777"/>
          </a:xfrm>
          <a:prstGeom prst="rect">
            <a:avLst/>
          </a:prstGeom>
          <a:noFill/>
          <a:ln>
            <a:solidFill>
              <a:srgbClr val="C00000"/>
            </a:solidFill>
          </a:ln>
        </p:spPr>
        <p:txBody>
          <a:bodyPr wrap="square" rtlCol="0">
            <a:spAutoFit/>
          </a:bodyPr>
          <a:lstStyle/>
          <a:p>
            <a:r>
              <a:rPr lang="it-IT" sz="1400" dirty="0" err="1"/>
              <a:t>Synthetic</a:t>
            </a:r>
            <a:r>
              <a:rPr lang="it-IT" sz="1400" dirty="0"/>
              <a:t> dataset (Time in </a:t>
            </a:r>
            <a:r>
              <a:rPr lang="it-IT" sz="1400" dirty="0" err="1"/>
              <a:t>milliseconds</a:t>
            </a:r>
            <a:r>
              <a:rPr lang="it-IT" sz="1400" dirty="0"/>
              <a:t>)</a:t>
            </a:r>
            <a:endParaRPr lang="en-GB" sz="1400" dirty="0"/>
          </a:p>
        </p:txBody>
      </p:sp>
    </p:spTree>
    <p:extLst>
      <p:ext uri="{BB962C8B-B14F-4D97-AF65-F5344CB8AC3E}">
        <p14:creationId xmlns:p14="http://schemas.microsoft.com/office/powerpoint/2010/main" val="3777419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116C166-BA61-4B1F-AB8C-9F9514886E29}"/>
              </a:ext>
            </a:extLst>
          </p:cNvPr>
          <p:cNvSpPr>
            <a:spLocks noGrp="1"/>
          </p:cNvSpPr>
          <p:nvPr>
            <p:ph type="title"/>
          </p:nvPr>
        </p:nvSpPr>
        <p:spPr>
          <a:xfrm>
            <a:off x="838200" y="0"/>
            <a:ext cx="10515600" cy="1325563"/>
          </a:xfrm>
        </p:spPr>
        <p:txBody>
          <a:bodyPr/>
          <a:lstStyle/>
          <a:p>
            <a:r>
              <a:rPr lang="it-IT" dirty="0"/>
              <a:t>Experiment 7 – </a:t>
            </a:r>
            <a:r>
              <a:rPr lang="it-IT" dirty="0" err="1"/>
              <a:t>Increasing</a:t>
            </a:r>
            <a:r>
              <a:rPr lang="it-IT" dirty="0"/>
              <a:t> </a:t>
            </a:r>
            <a:r>
              <a:rPr lang="it-IT" dirty="0" err="1"/>
              <a:t>number</a:t>
            </a:r>
            <a:r>
              <a:rPr lang="it-IT" dirty="0"/>
              <a:t> of features</a:t>
            </a:r>
            <a:endParaRPr lang="en-GB" dirty="0"/>
          </a:p>
        </p:txBody>
      </p:sp>
      <p:sp>
        <p:nvSpPr>
          <p:cNvPr id="3" name="Segnaposto contenuto 2">
            <a:extLst>
              <a:ext uri="{FF2B5EF4-FFF2-40B4-BE49-F238E27FC236}">
                <a16:creationId xmlns:a16="http://schemas.microsoft.com/office/drawing/2014/main" id="{15EFFBC8-15FB-4880-B2AB-7DEC0F5205C4}"/>
              </a:ext>
            </a:extLst>
          </p:cNvPr>
          <p:cNvSpPr>
            <a:spLocks noGrp="1"/>
          </p:cNvSpPr>
          <p:nvPr>
            <p:ph idx="1"/>
          </p:nvPr>
        </p:nvSpPr>
        <p:spPr>
          <a:xfrm>
            <a:off x="838200" y="1325563"/>
            <a:ext cx="10515600" cy="3131027"/>
          </a:xfrm>
        </p:spPr>
        <p:txBody>
          <a:bodyPr>
            <a:normAutofit fontScale="92500" lnSpcReduction="10000"/>
          </a:bodyPr>
          <a:lstStyle/>
          <a:p>
            <a:pPr marL="0" indent="0">
              <a:buNone/>
            </a:pPr>
            <a:r>
              <a:rPr lang="it-IT" dirty="0"/>
              <a:t>Analysis of DBSCAN </a:t>
            </a:r>
            <a:r>
              <a:rPr lang="it-IT" dirty="0" err="1"/>
              <a:t>computational</a:t>
            </a:r>
            <a:r>
              <a:rPr lang="it-IT" dirty="0"/>
              <a:t> time, in </a:t>
            </a:r>
            <a:r>
              <a:rPr lang="it-IT" b="1" dirty="0" err="1"/>
              <a:t>local</a:t>
            </a:r>
            <a:r>
              <a:rPr lang="it-IT" b="1" dirty="0"/>
              <a:t> mode</a:t>
            </a:r>
            <a:r>
              <a:rPr lang="it-IT" dirty="0"/>
              <a:t>, </a:t>
            </a:r>
            <a:r>
              <a:rPr lang="it-IT" dirty="0" err="1"/>
              <a:t>when</a:t>
            </a:r>
            <a:r>
              <a:rPr lang="it-IT" dirty="0"/>
              <a:t> the </a:t>
            </a:r>
            <a:r>
              <a:rPr lang="it-IT" dirty="0" err="1"/>
              <a:t>number</a:t>
            </a:r>
            <a:r>
              <a:rPr lang="it-IT" dirty="0"/>
              <a:t> of features </a:t>
            </a:r>
            <a:r>
              <a:rPr lang="it-IT" dirty="0" err="1"/>
              <a:t>increases</a:t>
            </a:r>
            <a:r>
              <a:rPr lang="it-IT" dirty="0"/>
              <a:t> (dataset with 100.000 points):</a:t>
            </a:r>
          </a:p>
          <a:p>
            <a:r>
              <a:rPr lang="en-GB" dirty="0"/>
              <a:t>Increasing the number of dimensions causes a considerable increase in computational time, instead this is not the case for the K-Means algorithm. </a:t>
            </a:r>
          </a:p>
          <a:p>
            <a:r>
              <a:rPr lang="en-GB" dirty="0"/>
              <a:t>This higher cost is due to the computation of the different non-overlapping boxes that require more resources when there are more dimensions and to the cost associated to the merging of clusters due to points that fall within two boxes borders.</a:t>
            </a:r>
          </a:p>
        </p:txBody>
      </p:sp>
      <p:pic>
        <p:nvPicPr>
          <p:cNvPr id="7" name="Immagine 6" descr="Immagine che contiene tavolo&#10;&#10;Descrizione generata automaticamente">
            <a:extLst>
              <a:ext uri="{FF2B5EF4-FFF2-40B4-BE49-F238E27FC236}">
                <a16:creationId xmlns:a16="http://schemas.microsoft.com/office/drawing/2014/main" id="{54F34570-EAEC-48D1-971C-6A07E1484493}"/>
              </a:ext>
            </a:extLst>
          </p:cNvPr>
          <p:cNvPicPr>
            <a:picLocks noChangeAspect="1"/>
          </p:cNvPicPr>
          <p:nvPr/>
        </p:nvPicPr>
        <p:blipFill>
          <a:blip r:embed="rId2"/>
          <a:stretch>
            <a:fillRect/>
          </a:stretch>
        </p:blipFill>
        <p:spPr>
          <a:xfrm>
            <a:off x="2484997" y="4540966"/>
            <a:ext cx="6957008" cy="2133655"/>
          </a:xfrm>
          <a:prstGeom prst="rect">
            <a:avLst/>
          </a:prstGeom>
        </p:spPr>
      </p:pic>
      <p:sp>
        <p:nvSpPr>
          <p:cNvPr id="5" name="CasellaDiTesto 4">
            <a:extLst>
              <a:ext uri="{FF2B5EF4-FFF2-40B4-BE49-F238E27FC236}">
                <a16:creationId xmlns:a16="http://schemas.microsoft.com/office/drawing/2014/main" id="{FEAD21CB-0E6E-4054-8A82-9046A4DD82ED}"/>
              </a:ext>
            </a:extLst>
          </p:cNvPr>
          <p:cNvSpPr txBox="1"/>
          <p:nvPr/>
        </p:nvSpPr>
        <p:spPr>
          <a:xfrm>
            <a:off x="4702968" y="4233189"/>
            <a:ext cx="3109382" cy="307777"/>
          </a:xfrm>
          <a:prstGeom prst="rect">
            <a:avLst/>
          </a:prstGeom>
          <a:noFill/>
          <a:ln>
            <a:solidFill>
              <a:srgbClr val="C00000"/>
            </a:solidFill>
          </a:ln>
        </p:spPr>
        <p:txBody>
          <a:bodyPr wrap="square" rtlCol="0">
            <a:spAutoFit/>
          </a:bodyPr>
          <a:lstStyle/>
          <a:p>
            <a:r>
              <a:rPr lang="it-IT" sz="1400" dirty="0" err="1"/>
              <a:t>Synthetic</a:t>
            </a:r>
            <a:r>
              <a:rPr lang="it-IT" sz="1400" dirty="0"/>
              <a:t> dataset (Time in </a:t>
            </a:r>
            <a:r>
              <a:rPr lang="it-IT" sz="1400" dirty="0" err="1"/>
              <a:t>milliseconds</a:t>
            </a:r>
            <a:r>
              <a:rPr lang="it-IT" sz="1400" dirty="0"/>
              <a:t>)</a:t>
            </a:r>
            <a:endParaRPr lang="en-GB" sz="1400" dirty="0"/>
          </a:p>
        </p:txBody>
      </p:sp>
    </p:spTree>
    <p:extLst>
      <p:ext uri="{BB962C8B-B14F-4D97-AF65-F5344CB8AC3E}">
        <p14:creationId xmlns:p14="http://schemas.microsoft.com/office/powerpoint/2010/main" val="15259538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E276A6B-8689-4025-8077-6B5F83E5A5AF}"/>
              </a:ext>
            </a:extLst>
          </p:cNvPr>
          <p:cNvSpPr>
            <a:spLocks noGrp="1"/>
          </p:cNvSpPr>
          <p:nvPr>
            <p:ph type="title"/>
          </p:nvPr>
        </p:nvSpPr>
        <p:spPr>
          <a:xfrm>
            <a:off x="838200" y="0"/>
            <a:ext cx="10515600" cy="845697"/>
          </a:xfrm>
        </p:spPr>
        <p:txBody>
          <a:bodyPr/>
          <a:lstStyle/>
          <a:p>
            <a:r>
              <a:rPr lang="it-IT" dirty="0"/>
              <a:t>Experiment 8 – K-</a:t>
            </a:r>
            <a:r>
              <a:rPr lang="it-IT" dirty="0" err="1"/>
              <a:t>Means</a:t>
            </a:r>
            <a:r>
              <a:rPr lang="it-IT" dirty="0"/>
              <a:t> on cloud cluster</a:t>
            </a:r>
            <a:endParaRPr lang="en-GB" dirty="0"/>
          </a:p>
        </p:txBody>
      </p:sp>
      <mc:AlternateContent xmlns:mc="http://schemas.openxmlformats.org/markup-compatibility/2006" xmlns:a14="http://schemas.microsoft.com/office/drawing/2010/main">
        <mc:Choice Requires="a14">
          <p:sp>
            <p:nvSpPr>
              <p:cNvPr id="3" name="Segnaposto contenuto 2">
                <a:extLst>
                  <a:ext uri="{FF2B5EF4-FFF2-40B4-BE49-F238E27FC236}">
                    <a16:creationId xmlns:a16="http://schemas.microsoft.com/office/drawing/2014/main" id="{3514A3F6-50D5-4DDC-A0E6-17C7794FF6DD}"/>
                  </a:ext>
                </a:extLst>
              </p:cNvPr>
              <p:cNvSpPr>
                <a:spLocks noGrp="1"/>
              </p:cNvSpPr>
              <p:nvPr>
                <p:ph idx="1"/>
              </p:nvPr>
            </p:nvSpPr>
            <p:spPr>
              <a:xfrm>
                <a:off x="90256" y="845697"/>
                <a:ext cx="6005744" cy="2228295"/>
              </a:xfrm>
            </p:spPr>
            <p:txBody>
              <a:bodyPr>
                <a:normAutofit/>
              </a:bodyPr>
              <a:lstStyle/>
              <a:p>
                <a:pPr marL="0" indent="0">
                  <a:buNone/>
                </a:pPr>
                <a:r>
                  <a:rPr lang="en-GB" sz="1800" dirty="0">
                    <a:solidFill>
                      <a:srgbClr val="000000"/>
                    </a:solidFill>
                  </a:rPr>
                  <a:t>For “</a:t>
                </a:r>
                <a:r>
                  <a:rPr lang="en-GB" sz="1800" dirty="0" err="1">
                    <a:solidFill>
                      <a:srgbClr val="000000"/>
                    </a:solidFill>
                  </a:rPr>
                  <a:t>reduceByKey</a:t>
                </a:r>
                <a:r>
                  <a:rPr lang="en-GB" sz="1800" dirty="0">
                    <a:solidFill>
                      <a:srgbClr val="000000"/>
                    </a:solidFill>
                  </a:rPr>
                  <a:t>” model: </a:t>
                </a:r>
                <a:endParaRPr lang="en-GB" sz="1800" dirty="0">
                  <a:solidFill>
                    <a:srgbClr val="000000"/>
                  </a:solidFill>
                  <a:effectLst/>
                </a:endParaRPr>
              </a:p>
              <a:p>
                <a:pPr marL="540000" lvl="1"/>
                <a:r>
                  <a:rPr lang="en-GB" sz="1600" dirty="0">
                    <a:solidFill>
                      <a:srgbClr val="000000"/>
                    </a:solidFill>
                  </a:rPr>
                  <a:t>T</a:t>
                </a:r>
                <a:r>
                  <a:rPr lang="en-GB" sz="1600" dirty="0">
                    <a:solidFill>
                      <a:srgbClr val="000000"/>
                    </a:solidFill>
                    <a:effectLst/>
                  </a:rPr>
                  <a:t>ime starts </a:t>
                </a:r>
                <a:r>
                  <a:rPr lang="en-GB" sz="1600" u="sng" dirty="0">
                    <a:solidFill>
                      <a:srgbClr val="000000"/>
                    </a:solidFill>
                    <a:effectLst/>
                  </a:rPr>
                  <a:t>improving significantly</a:t>
                </a:r>
                <a:r>
                  <a:rPr lang="en-GB" sz="1600" dirty="0">
                    <a:solidFill>
                      <a:srgbClr val="000000"/>
                    </a:solidFill>
                    <a:effectLst/>
                  </a:rPr>
                  <a:t> with 1 million of points</a:t>
                </a:r>
                <a:endParaRPr lang="en-GB" sz="1600" dirty="0">
                  <a:solidFill>
                    <a:srgbClr val="000000"/>
                  </a:solidFill>
                </a:endParaRPr>
              </a:p>
              <a:p>
                <a:pPr marL="540000" lvl="1"/>
                <a:r>
                  <a:rPr lang="en-GB" sz="1600" dirty="0">
                    <a:solidFill>
                      <a:srgbClr val="000000"/>
                    </a:solidFill>
                  </a:rPr>
                  <a:t>Higher </a:t>
                </a:r>
                <a:r>
                  <a:rPr lang="en-GB" sz="1600" dirty="0">
                    <a:solidFill>
                      <a:srgbClr val="000000"/>
                    </a:solidFill>
                    <a:effectLst/>
                  </a:rPr>
                  <a:t>computational power (m5.xlarge) </a:t>
                </a:r>
                <a14:m>
                  <m:oMath xmlns:m="http://schemas.openxmlformats.org/officeDocument/2006/math">
                    <m:r>
                      <a:rPr lang="en-GB" sz="1600" i="1" smtClean="0">
                        <a:solidFill>
                          <a:srgbClr val="000000"/>
                        </a:solidFill>
                        <a:effectLst/>
                        <a:latin typeface="Cambria Math" panose="02040503050406030204" pitchFamily="18" charset="0"/>
                        <a:ea typeface="Cambria Math" panose="02040503050406030204" pitchFamily="18" charset="0"/>
                      </a:rPr>
                      <m:t>→</m:t>
                    </m:r>
                    <m:r>
                      <a:rPr lang="it-IT" sz="1600" b="0" i="1" smtClean="0">
                        <a:solidFill>
                          <a:srgbClr val="000000"/>
                        </a:solidFill>
                        <a:effectLst/>
                        <a:latin typeface="Cambria Math" panose="02040503050406030204" pitchFamily="18" charset="0"/>
                        <a:ea typeface="Cambria Math" panose="02040503050406030204" pitchFamily="18" charset="0"/>
                      </a:rPr>
                      <m:t> </m:t>
                    </m:r>
                  </m:oMath>
                </a14:m>
                <a:r>
                  <a:rPr lang="en-GB" sz="1600" dirty="0">
                    <a:solidFill>
                      <a:srgbClr val="000000"/>
                    </a:solidFill>
                    <a:effectLst/>
                  </a:rPr>
                  <a:t> significant </a:t>
                </a:r>
                <a:r>
                  <a:rPr lang="en-GB" sz="1600" u="sng" dirty="0">
                    <a:solidFill>
                      <a:srgbClr val="000000"/>
                    </a:solidFill>
                    <a:effectLst/>
                  </a:rPr>
                  <a:t>decrease in total time</a:t>
                </a:r>
                <a:r>
                  <a:rPr lang="en-GB" sz="1600" dirty="0">
                    <a:solidFill>
                      <a:srgbClr val="000000"/>
                    </a:solidFill>
                  </a:rPr>
                  <a:t> </a:t>
                </a:r>
                <a:r>
                  <a:rPr lang="en-GB" sz="1600" dirty="0">
                    <a:solidFill>
                      <a:srgbClr val="000000"/>
                    </a:solidFill>
                    <a:effectLst/>
                  </a:rPr>
                  <a:t>when the number of samples is very high</a:t>
                </a:r>
              </a:p>
              <a:p>
                <a:pPr marL="540000" lvl="1"/>
                <a:r>
                  <a:rPr lang="en-GB" sz="1600" dirty="0">
                    <a:solidFill>
                      <a:srgbClr val="000000"/>
                    </a:solidFill>
                  </a:rPr>
                  <a:t>Higher </a:t>
                </a:r>
                <a:r>
                  <a:rPr lang="en-GB" sz="1600" dirty="0">
                    <a:solidFill>
                      <a:srgbClr val="000000"/>
                    </a:solidFill>
                    <a:effectLst/>
                  </a:rPr>
                  <a:t>number of nodes of the cluster </a:t>
                </a:r>
                <a14:m>
                  <m:oMath xmlns:m="http://schemas.openxmlformats.org/officeDocument/2006/math">
                    <m:r>
                      <a:rPr lang="en-GB" sz="1600" i="1" smtClean="0">
                        <a:solidFill>
                          <a:srgbClr val="000000"/>
                        </a:solidFill>
                        <a:effectLst/>
                        <a:latin typeface="Cambria Math" panose="02040503050406030204" pitchFamily="18" charset="0"/>
                        <a:ea typeface="Cambria Math" panose="02040503050406030204" pitchFamily="18" charset="0"/>
                      </a:rPr>
                      <m:t>→ </m:t>
                    </m:r>
                  </m:oMath>
                </a14:m>
                <a:r>
                  <a:rPr lang="en-GB" sz="1600" u="sng" dirty="0">
                    <a:solidFill>
                      <a:srgbClr val="000000"/>
                    </a:solidFill>
                    <a:effectLst/>
                  </a:rPr>
                  <a:t>better results</a:t>
                </a:r>
                <a:r>
                  <a:rPr lang="en-GB" sz="1600" dirty="0">
                    <a:solidFill>
                      <a:srgbClr val="000000"/>
                    </a:solidFill>
                    <a:effectLst/>
                  </a:rPr>
                  <a:t> in case of high number of samples</a:t>
                </a:r>
              </a:p>
              <a:p>
                <a:endParaRPr lang="en-GB" dirty="0"/>
              </a:p>
            </p:txBody>
          </p:sp>
        </mc:Choice>
        <mc:Fallback xmlns="">
          <p:sp>
            <p:nvSpPr>
              <p:cNvPr id="3" name="Segnaposto contenuto 2">
                <a:extLst>
                  <a:ext uri="{FF2B5EF4-FFF2-40B4-BE49-F238E27FC236}">
                    <a16:creationId xmlns:a16="http://schemas.microsoft.com/office/drawing/2014/main" id="{3514A3F6-50D5-4DDC-A0E6-17C7794FF6DD}"/>
                  </a:ext>
                </a:extLst>
              </p:cNvPr>
              <p:cNvSpPr>
                <a:spLocks noGrp="1" noRot="1" noChangeAspect="1" noMove="1" noResize="1" noEditPoints="1" noAdjustHandles="1" noChangeArrowheads="1" noChangeShapeType="1" noTextEdit="1"/>
              </p:cNvSpPr>
              <p:nvPr>
                <p:ph idx="1"/>
              </p:nvPr>
            </p:nvSpPr>
            <p:spPr>
              <a:xfrm>
                <a:off x="90256" y="845697"/>
                <a:ext cx="6005744" cy="2228295"/>
              </a:xfrm>
              <a:blipFill>
                <a:blip r:embed="rId2"/>
                <a:stretch>
                  <a:fillRect l="-914" t="-2740" r="-1218"/>
                </a:stretch>
              </a:blipFill>
            </p:spPr>
            <p:txBody>
              <a:bodyPr/>
              <a:lstStyle/>
              <a:p>
                <a:r>
                  <a:rPr lang="en-GB">
                    <a:noFill/>
                  </a:rPr>
                  <a:t> </a:t>
                </a:r>
              </a:p>
            </p:txBody>
          </p:sp>
        </mc:Fallback>
      </mc:AlternateContent>
      <p:pic>
        <p:nvPicPr>
          <p:cNvPr id="5" name="Immagine 4">
            <a:extLst>
              <a:ext uri="{FF2B5EF4-FFF2-40B4-BE49-F238E27FC236}">
                <a16:creationId xmlns:a16="http://schemas.microsoft.com/office/drawing/2014/main" id="{553E0BCC-5376-4CB7-A478-501F7E3C33D4}"/>
              </a:ext>
            </a:extLst>
          </p:cNvPr>
          <p:cNvPicPr>
            <a:picLocks noChangeAspect="1"/>
          </p:cNvPicPr>
          <p:nvPr/>
        </p:nvPicPr>
        <p:blipFill>
          <a:blip r:embed="rId3"/>
          <a:stretch>
            <a:fillRect/>
          </a:stretch>
        </p:blipFill>
        <p:spPr>
          <a:xfrm>
            <a:off x="996544" y="3561629"/>
            <a:ext cx="10198911" cy="3199503"/>
          </a:xfrm>
          <a:prstGeom prst="rect">
            <a:avLst/>
          </a:prstGeom>
        </p:spPr>
      </p:pic>
      <mc:AlternateContent xmlns:mc="http://schemas.openxmlformats.org/markup-compatibility/2006" xmlns:a14="http://schemas.microsoft.com/office/drawing/2010/main">
        <mc:Choice Requires="a14">
          <p:sp>
            <p:nvSpPr>
              <p:cNvPr id="6" name="CasellaDiTesto 5">
                <a:extLst>
                  <a:ext uri="{FF2B5EF4-FFF2-40B4-BE49-F238E27FC236}">
                    <a16:creationId xmlns:a16="http://schemas.microsoft.com/office/drawing/2014/main" id="{F4FFCCF2-36A9-4578-A18E-E2DC3B973464}"/>
                  </a:ext>
                </a:extLst>
              </p:cNvPr>
              <p:cNvSpPr txBox="1"/>
              <p:nvPr/>
            </p:nvSpPr>
            <p:spPr>
              <a:xfrm>
                <a:off x="6096000" y="845697"/>
                <a:ext cx="5974672" cy="1746632"/>
              </a:xfrm>
              <a:prstGeom prst="rect">
                <a:avLst/>
              </a:prstGeom>
              <a:noFill/>
            </p:spPr>
            <p:txBody>
              <a:bodyPr wrap="square" rtlCol="0">
                <a:spAutoFit/>
              </a:bodyPr>
              <a:lstStyle/>
              <a:p>
                <a:pPr>
                  <a:spcAft>
                    <a:spcPts val="300"/>
                  </a:spcAft>
                </a:pPr>
                <a:r>
                  <a:rPr lang="it-IT" dirty="0"/>
                  <a:t>For K-</a:t>
                </a:r>
                <a:r>
                  <a:rPr lang="it-IT" dirty="0" err="1"/>
                  <a:t>Means</a:t>
                </a:r>
                <a:r>
                  <a:rPr lang="it-IT" dirty="0"/>
                  <a:t>|| model:</a:t>
                </a:r>
              </a:p>
              <a:p>
                <a:pPr marL="540000" lvl="1" indent="-285750">
                  <a:spcAft>
                    <a:spcPts val="300"/>
                  </a:spcAft>
                  <a:buFont typeface="Arial" panose="020B0604020202020204" pitchFamily="34" charset="0"/>
                  <a:buChar char="•"/>
                </a:pPr>
                <a:r>
                  <a:rPr lang="en-GB" sz="1600" dirty="0">
                    <a:solidFill>
                      <a:srgbClr val="000000"/>
                    </a:solidFill>
                  </a:rPr>
                  <a:t>Performance are </a:t>
                </a:r>
                <a:r>
                  <a:rPr lang="en-GB" sz="1600" u="sng" dirty="0">
                    <a:solidFill>
                      <a:srgbClr val="000000"/>
                    </a:solidFill>
                  </a:rPr>
                  <a:t>always better in local mode</a:t>
                </a:r>
                <a:r>
                  <a:rPr lang="en-GB" sz="1600" dirty="0">
                    <a:solidFill>
                      <a:srgbClr val="000000"/>
                    </a:solidFill>
                  </a:rPr>
                  <a:t> </a:t>
                </a:r>
                <a:r>
                  <a:rPr lang="en-GB" sz="1600" dirty="0">
                    <a:solidFill>
                      <a:srgbClr val="000000"/>
                    </a:solidFill>
                    <a:effectLst/>
                  </a:rPr>
                  <a:t>over those obtained with the cluster 4 nodes - m4.xlarge</a:t>
                </a:r>
              </a:p>
              <a:p>
                <a:pPr marL="540000" lvl="1" indent="-285750">
                  <a:spcAft>
                    <a:spcPts val="300"/>
                  </a:spcAft>
                  <a:buFont typeface="Arial" panose="020B0604020202020204" pitchFamily="34" charset="0"/>
                  <a:buChar char="•"/>
                </a:pPr>
                <a:r>
                  <a:rPr lang="en-GB" sz="1600" u="sng" dirty="0">
                    <a:solidFill>
                      <a:srgbClr val="000000"/>
                    </a:solidFill>
                  </a:rPr>
                  <a:t>Small </a:t>
                </a:r>
                <a:r>
                  <a:rPr lang="en-GB" sz="1600" u="sng" dirty="0">
                    <a:solidFill>
                      <a:srgbClr val="000000"/>
                    </a:solidFill>
                    <a:effectLst/>
                  </a:rPr>
                  <a:t>improvement</a:t>
                </a:r>
                <a:r>
                  <a:rPr lang="en-GB" sz="1600" dirty="0">
                    <a:solidFill>
                      <a:srgbClr val="000000"/>
                    </a:solidFill>
                    <a:effectLst/>
                  </a:rPr>
                  <a:t> in case of the cluster 4 nodes - m5.xlarge hardware, but only in the case of 10 million of points</a:t>
                </a:r>
              </a:p>
              <a:p>
                <a:pPr marL="540000" lvl="1" indent="-285750">
                  <a:buFont typeface="Arial" panose="020B0604020202020204" pitchFamily="34" charset="0"/>
                  <a:buChar char="•"/>
                </a:pPr>
                <a:r>
                  <a:rPr lang="en-GB" sz="1600" dirty="0">
                    <a:solidFill>
                      <a:srgbClr val="000000"/>
                    </a:solidFill>
                    <a:effectLst/>
                  </a:rPr>
                  <a:t>Increasing the number of nodes to </a:t>
                </a:r>
                <a14:m>
                  <m:oMath xmlns:m="http://schemas.openxmlformats.org/officeDocument/2006/math">
                    <m:r>
                      <a:rPr lang="en-GB" sz="1600" i="1" smtClean="0">
                        <a:solidFill>
                          <a:srgbClr val="000000"/>
                        </a:solidFill>
                        <a:effectLst/>
                        <a:latin typeface="Cambria Math" panose="02040503050406030204" pitchFamily="18" charset="0"/>
                        <a:ea typeface="Cambria Math" panose="02040503050406030204" pitchFamily="18" charset="0"/>
                      </a:rPr>
                      <m:t>→</m:t>
                    </m:r>
                    <m:r>
                      <a:rPr lang="it-IT" sz="1600" b="0" i="1" smtClean="0">
                        <a:solidFill>
                          <a:srgbClr val="000000"/>
                        </a:solidFill>
                        <a:effectLst/>
                        <a:latin typeface="Cambria Math" panose="02040503050406030204" pitchFamily="18" charset="0"/>
                        <a:ea typeface="Cambria Math" panose="02040503050406030204" pitchFamily="18" charset="0"/>
                      </a:rPr>
                      <m:t> </m:t>
                    </m:r>
                  </m:oMath>
                </a14:m>
                <a:r>
                  <a:rPr lang="en-GB" u="sng" dirty="0"/>
                  <a:t>no improvements</a:t>
                </a:r>
              </a:p>
            </p:txBody>
          </p:sp>
        </mc:Choice>
        <mc:Fallback xmlns="">
          <p:sp>
            <p:nvSpPr>
              <p:cNvPr id="6" name="CasellaDiTesto 5">
                <a:extLst>
                  <a:ext uri="{FF2B5EF4-FFF2-40B4-BE49-F238E27FC236}">
                    <a16:creationId xmlns:a16="http://schemas.microsoft.com/office/drawing/2014/main" id="{F4FFCCF2-36A9-4578-A18E-E2DC3B973464}"/>
                  </a:ext>
                </a:extLst>
              </p:cNvPr>
              <p:cNvSpPr txBox="1">
                <a:spLocks noRot="1" noChangeAspect="1" noMove="1" noResize="1" noEditPoints="1" noAdjustHandles="1" noChangeArrowheads="1" noChangeShapeType="1" noTextEdit="1"/>
              </p:cNvSpPr>
              <p:nvPr/>
            </p:nvSpPr>
            <p:spPr>
              <a:xfrm>
                <a:off x="6096000" y="845697"/>
                <a:ext cx="5974672" cy="1746632"/>
              </a:xfrm>
              <a:prstGeom prst="rect">
                <a:avLst/>
              </a:prstGeom>
              <a:blipFill>
                <a:blip r:embed="rId4"/>
                <a:stretch>
                  <a:fillRect l="-816" t="-2098" b="-4895"/>
                </a:stretch>
              </a:blipFill>
            </p:spPr>
            <p:txBody>
              <a:bodyPr/>
              <a:lstStyle/>
              <a:p>
                <a:r>
                  <a:rPr lang="en-GB">
                    <a:noFill/>
                  </a:rPr>
                  <a:t> </a:t>
                </a:r>
              </a:p>
            </p:txBody>
          </p:sp>
        </mc:Fallback>
      </mc:AlternateContent>
      <p:sp>
        <p:nvSpPr>
          <p:cNvPr id="7" name="CasellaDiTesto 6">
            <a:extLst>
              <a:ext uri="{FF2B5EF4-FFF2-40B4-BE49-F238E27FC236}">
                <a16:creationId xmlns:a16="http://schemas.microsoft.com/office/drawing/2014/main" id="{A504F36B-8D11-4180-92BB-6F64E7A54C23}"/>
              </a:ext>
            </a:extLst>
          </p:cNvPr>
          <p:cNvSpPr txBox="1"/>
          <p:nvPr/>
        </p:nvSpPr>
        <p:spPr>
          <a:xfrm>
            <a:off x="90256" y="2598003"/>
            <a:ext cx="12011488" cy="907941"/>
          </a:xfrm>
          <a:prstGeom prst="rect">
            <a:avLst/>
          </a:prstGeom>
          <a:noFill/>
        </p:spPr>
        <p:txBody>
          <a:bodyPr wrap="square" rtlCol="0">
            <a:spAutoFit/>
          </a:bodyPr>
          <a:lstStyle/>
          <a:p>
            <a:pPr marL="285750" indent="-285750">
              <a:spcAft>
                <a:spcPts val="600"/>
              </a:spcAft>
              <a:buFont typeface="Arial" panose="020B0604020202020204" pitchFamily="34" charset="0"/>
              <a:buChar char="•"/>
            </a:pPr>
            <a:r>
              <a:rPr lang="en-GB" sz="1600" dirty="0">
                <a:solidFill>
                  <a:srgbClr val="000000"/>
                </a:solidFill>
                <a:effectLst/>
              </a:rPr>
              <a:t>The analysis on synthetic datasets reveal that </a:t>
            </a:r>
            <a:r>
              <a:rPr lang="en-GB" sz="1600" b="1" dirty="0">
                <a:solidFill>
                  <a:srgbClr val="000000"/>
                </a:solidFill>
                <a:effectLst/>
              </a:rPr>
              <a:t>for small dataset is better to work in local mode</a:t>
            </a:r>
            <a:r>
              <a:rPr lang="en-GB" sz="1600" dirty="0">
                <a:solidFill>
                  <a:srgbClr val="000000"/>
                </a:solidFill>
                <a:effectLst/>
              </a:rPr>
              <a:t>, especially in the case of K-Means||</a:t>
            </a:r>
          </a:p>
          <a:p>
            <a:pPr marL="285750" indent="-285750">
              <a:buFont typeface="Arial" panose="020B0604020202020204" pitchFamily="34" charset="0"/>
              <a:buChar char="•"/>
            </a:pPr>
            <a:r>
              <a:rPr lang="en-GB" sz="1600" dirty="0">
                <a:solidFill>
                  <a:srgbClr val="000000"/>
                </a:solidFill>
                <a:effectLst/>
              </a:rPr>
              <a:t>The "</a:t>
            </a:r>
            <a:r>
              <a:rPr lang="en-GB" sz="1600" b="1" u="sng" dirty="0" err="1">
                <a:solidFill>
                  <a:srgbClr val="000000"/>
                </a:solidFill>
                <a:effectLst/>
              </a:rPr>
              <a:t>reduceByKey</a:t>
            </a:r>
            <a:r>
              <a:rPr lang="en-GB" sz="1600" dirty="0">
                <a:solidFill>
                  <a:srgbClr val="000000"/>
                </a:solidFill>
                <a:effectLst/>
              </a:rPr>
              <a:t>" model with a cluster of 8 nodes and </a:t>
            </a:r>
            <a:r>
              <a:rPr lang="en-GB" sz="1600" u="sng" dirty="0">
                <a:solidFill>
                  <a:srgbClr val="000000"/>
                </a:solidFill>
                <a:effectLst/>
              </a:rPr>
              <a:t>m5</a:t>
            </a:r>
            <a:r>
              <a:rPr lang="en-GB" sz="1600" dirty="0">
                <a:solidFill>
                  <a:srgbClr val="000000"/>
                </a:solidFill>
                <a:effectLst/>
              </a:rPr>
              <a:t>.</a:t>
            </a:r>
            <a:r>
              <a:rPr lang="en-GB" sz="1600" u="sng" dirty="0">
                <a:solidFill>
                  <a:srgbClr val="000000"/>
                </a:solidFill>
                <a:effectLst/>
              </a:rPr>
              <a:t>xlarge</a:t>
            </a:r>
            <a:r>
              <a:rPr lang="en-GB" sz="1600" dirty="0">
                <a:solidFill>
                  <a:srgbClr val="000000"/>
                </a:solidFill>
                <a:effectLst/>
              </a:rPr>
              <a:t> hardware gets the better results in the case of 10 million samples, so it </a:t>
            </a:r>
            <a:r>
              <a:rPr lang="en-GB" sz="1600" b="1" dirty="0">
                <a:solidFill>
                  <a:srgbClr val="000000"/>
                </a:solidFill>
                <a:effectLst/>
              </a:rPr>
              <a:t>seems to scale better</a:t>
            </a:r>
            <a:r>
              <a:rPr lang="en-GB" sz="1600" dirty="0">
                <a:solidFill>
                  <a:srgbClr val="000000"/>
                </a:solidFill>
                <a:effectLst/>
              </a:rPr>
              <a:t> than </a:t>
            </a:r>
            <a:r>
              <a:rPr lang="en-GB" sz="1600" u="sng" dirty="0" err="1">
                <a:solidFill>
                  <a:srgbClr val="000000"/>
                </a:solidFill>
                <a:effectLst/>
              </a:rPr>
              <a:t>MLlib</a:t>
            </a:r>
            <a:r>
              <a:rPr lang="en-GB" sz="1600" dirty="0">
                <a:solidFill>
                  <a:srgbClr val="000000"/>
                </a:solidFill>
                <a:effectLst/>
              </a:rPr>
              <a:t> model.</a:t>
            </a:r>
            <a:endParaRPr lang="en-GB" sz="1600" u="sng" dirty="0">
              <a:solidFill>
                <a:srgbClr val="000000"/>
              </a:solidFill>
              <a:effectLst/>
            </a:endParaRPr>
          </a:p>
        </p:txBody>
      </p:sp>
      <p:sp>
        <p:nvSpPr>
          <p:cNvPr id="4" name="CasellaDiTesto 3">
            <a:extLst>
              <a:ext uri="{FF2B5EF4-FFF2-40B4-BE49-F238E27FC236}">
                <a16:creationId xmlns:a16="http://schemas.microsoft.com/office/drawing/2014/main" id="{83998FDA-6471-4E3B-9674-5A4DB19B4ECD}"/>
              </a:ext>
            </a:extLst>
          </p:cNvPr>
          <p:cNvSpPr txBox="1"/>
          <p:nvPr/>
        </p:nvSpPr>
        <p:spPr>
          <a:xfrm>
            <a:off x="0" y="3739719"/>
            <a:ext cx="1106636" cy="646331"/>
          </a:xfrm>
          <a:prstGeom prst="rect">
            <a:avLst/>
          </a:prstGeom>
          <a:noFill/>
          <a:ln>
            <a:solidFill>
              <a:srgbClr val="C00000"/>
            </a:solidFill>
          </a:ln>
        </p:spPr>
        <p:txBody>
          <a:bodyPr wrap="square" rtlCol="0">
            <a:spAutoFit/>
          </a:bodyPr>
          <a:lstStyle/>
          <a:p>
            <a:r>
              <a:rPr lang="it-IT" dirty="0" err="1"/>
              <a:t>Synthetic</a:t>
            </a:r>
            <a:r>
              <a:rPr lang="it-IT" dirty="0"/>
              <a:t> datasets</a:t>
            </a:r>
            <a:endParaRPr lang="en-GB" dirty="0"/>
          </a:p>
        </p:txBody>
      </p:sp>
      <p:pic>
        <p:nvPicPr>
          <p:cNvPr id="9" name="Elemento grafico 8" descr="Faccina confusa con riempimento a tinta unita">
            <a:extLst>
              <a:ext uri="{FF2B5EF4-FFF2-40B4-BE49-F238E27FC236}">
                <a16:creationId xmlns:a16="http://schemas.microsoft.com/office/drawing/2014/main" id="{DDAFFA4A-4C3E-41C9-A8D8-2E1800A6AFB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571759" y="3904195"/>
            <a:ext cx="317377" cy="317377"/>
          </a:xfrm>
          <a:prstGeom prst="rect">
            <a:avLst/>
          </a:prstGeom>
        </p:spPr>
      </p:pic>
      <p:pic>
        <p:nvPicPr>
          <p:cNvPr id="11" name="Elemento grafico 10" descr="Faccina sorridente con riempimento a tinta unita">
            <a:extLst>
              <a:ext uri="{FF2B5EF4-FFF2-40B4-BE49-F238E27FC236}">
                <a16:creationId xmlns:a16="http://schemas.microsoft.com/office/drawing/2014/main" id="{6123D88B-F465-44DD-9823-700C52EC4BB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518384" y="4856735"/>
            <a:ext cx="335082" cy="335082"/>
          </a:xfrm>
          <a:prstGeom prst="rect">
            <a:avLst/>
          </a:prstGeom>
        </p:spPr>
      </p:pic>
      <p:pic>
        <p:nvPicPr>
          <p:cNvPr id="13" name="Elemento grafico 12" descr="Segna Pollice su con riempimento a tinta unita">
            <a:extLst>
              <a:ext uri="{FF2B5EF4-FFF2-40B4-BE49-F238E27FC236}">
                <a16:creationId xmlns:a16="http://schemas.microsoft.com/office/drawing/2014/main" id="{8D9B0DAA-74E2-4CED-8A7A-95FCDB8DCA96}"/>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650963" y="3904196"/>
            <a:ext cx="317376" cy="317376"/>
          </a:xfrm>
          <a:prstGeom prst="rect">
            <a:avLst/>
          </a:prstGeom>
        </p:spPr>
      </p:pic>
      <p:cxnSp>
        <p:nvCxnSpPr>
          <p:cNvPr id="15" name="Connettore 2 14">
            <a:extLst>
              <a:ext uri="{FF2B5EF4-FFF2-40B4-BE49-F238E27FC236}">
                <a16:creationId xmlns:a16="http://schemas.microsoft.com/office/drawing/2014/main" id="{F55025E2-9188-463A-A380-A24488AB0EFC}"/>
              </a:ext>
            </a:extLst>
          </p:cNvPr>
          <p:cNvCxnSpPr>
            <a:cxnSpLocks/>
            <a:stCxn id="13" idx="2"/>
          </p:cNvCxnSpPr>
          <p:nvPr/>
        </p:nvCxnSpPr>
        <p:spPr>
          <a:xfrm>
            <a:off x="9809651" y="4221572"/>
            <a:ext cx="0" cy="25277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2" name="Elemento grafico 11" descr="Segna Pollice su con riempimento a tinta unita">
            <a:extLst>
              <a:ext uri="{FF2B5EF4-FFF2-40B4-BE49-F238E27FC236}">
                <a16:creationId xmlns:a16="http://schemas.microsoft.com/office/drawing/2014/main" id="{0CD3BC58-B89E-49FD-AB4C-AB57DC6D621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665259" y="4940874"/>
            <a:ext cx="317376" cy="317376"/>
          </a:xfrm>
          <a:prstGeom prst="rect">
            <a:avLst/>
          </a:prstGeom>
        </p:spPr>
      </p:pic>
      <p:cxnSp>
        <p:nvCxnSpPr>
          <p:cNvPr id="14" name="Connettore 2 13">
            <a:extLst>
              <a:ext uri="{FF2B5EF4-FFF2-40B4-BE49-F238E27FC236}">
                <a16:creationId xmlns:a16="http://schemas.microsoft.com/office/drawing/2014/main" id="{A3C3A92B-1CCF-4F81-A9C9-1B84010ABD2A}"/>
              </a:ext>
            </a:extLst>
          </p:cNvPr>
          <p:cNvCxnSpPr>
            <a:cxnSpLocks/>
          </p:cNvCxnSpPr>
          <p:nvPr/>
        </p:nvCxnSpPr>
        <p:spPr>
          <a:xfrm flipH="1">
            <a:off x="5665259" y="5247502"/>
            <a:ext cx="96350" cy="26553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 name="Elemento grafico 9" descr="Pollice abbassato contorno">
            <a:extLst>
              <a:ext uri="{FF2B5EF4-FFF2-40B4-BE49-F238E27FC236}">
                <a16:creationId xmlns:a16="http://schemas.microsoft.com/office/drawing/2014/main" id="{B0C19007-D86D-45FD-949A-B789FDEC3C44}"/>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189195" y="4940874"/>
            <a:ext cx="317376" cy="317376"/>
          </a:xfrm>
          <a:prstGeom prst="rect">
            <a:avLst/>
          </a:prstGeom>
        </p:spPr>
      </p:pic>
      <p:cxnSp>
        <p:nvCxnSpPr>
          <p:cNvPr id="18" name="Connettore 2 17">
            <a:extLst>
              <a:ext uri="{FF2B5EF4-FFF2-40B4-BE49-F238E27FC236}">
                <a16:creationId xmlns:a16="http://schemas.microsoft.com/office/drawing/2014/main" id="{2FEC3B7C-54E1-4814-B468-71ABFC77CE63}"/>
              </a:ext>
            </a:extLst>
          </p:cNvPr>
          <p:cNvCxnSpPr>
            <a:cxnSpLocks/>
            <a:stCxn id="10" idx="2"/>
          </p:cNvCxnSpPr>
          <p:nvPr/>
        </p:nvCxnSpPr>
        <p:spPr>
          <a:xfrm>
            <a:off x="5347883" y="5258250"/>
            <a:ext cx="158688" cy="25478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7670419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A81E8F4-96F5-4C48-9250-E2D2589A19D3}"/>
              </a:ext>
            </a:extLst>
          </p:cNvPr>
          <p:cNvSpPr>
            <a:spLocks noGrp="1"/>
          </p:cNvSpPr>
          <p:nvPr>
            <p:ph type="title"/>
          </p:nvPr>
        </p:nvSpPr>
        <p:spPr>
          <a:xfrm>
            <a:off x="838200" y="0"/>
            <a:ext cx="10515600" cy="1325563"/>
          </a:xfrm>
        </p:spPr>
        <p:txBody>
          <a:bodyPr/>
          <a:lstStyle/>
          <a:p>
            <a:r>
              <a:rPr lang="it-IT" dirty="0"/>
              <a:t>Experiment 9 - K-</a:t>
            </a:r>
            <a:r>
              <a:rPr lang="it-IT" dirty="0" err="1"/>
              <a:t>Means</a:t>
            </a:r>
            <a:r>
              <a:rPr lang="it-IT" dirty="0"/>
              <a:t> on cloud cluster</a:t>
            </a:r>
            <a:endParaRPr lang="en-GB" dirty="0"/>
          </a:p>
        </p:txBody>
      </p:sp>
      <mc:AlternateContent xmlns:mc="http://schemas.openxmlformats.org/markup-compatibility/2006" xmlns:a14="http://schemas.microsoft.com/office/drawing/2010/main">
        <mc:Choice Requires="a14">
          <p:sp>
            <p:nvSpPr>
              <p:cNvPr id="3" name="Segnaposto contenuto 2">
                <a:extLst>
                  <a:ext uri="{FF2B5EF4-FFF2-40B4-BE49-F238E27FC236}">
                    <a16:creationId xmlns:a16="http://schemas.microsoft.com/office/drawing/2014/main" id="{1A743022-3D3E-4B1A-8160-3FA546165D41}"/>
                  </a:ext>
                </a:extLst>
              </p:cNvPr>
              <p:cNvSpPr>
                <a:spLocks noGrp="1"/>
              </p:cNvSpPr>
              <p:nvPr>
                <p:ph idx="1"/>
              </p:nvPr>
            </p:nvSpPr>
            <p:spPr>
              <a:xfrm>
                <a:off x="142043" y="1071023"/>
                <a:ext cx="11878322" cy="2357977"/>
              </a:xfrm>
            </p:spPr>
            <p:txBody>
              <a:bodyPr>
                <a:normAutofit fontScale="70000" lnSpcReduction="20000"/>
              </a:bodyPr>
              <a:lstStyle/>
              <a:p>
                <a:r>
                  <a:rPr lang="en-GB" dirty="0"/>
                  <a:t>The test of the clusters on real dataset seems to show the </a:t>
                </a:r>
                <a:r>
                  <a:rPr lang="en-GB" u="sng" dirty="0"/>
                  <a:t>same pattern highlighted before</a:t>
                </a:r>
              </a:p>
              <a:p>
                <a:r>
                  <a:rPr lang="en-GB" dirty="0"/>
                  <a:t>“</a:t>
                </a:r>
                <a:r>
                  <a:rPr lang="en-GB" dirty="0" err="1"/>
                  <a:t>reduceByKey</a:t>
                </a:r>
                <a:r>
                  <a:rPr lang="en-GB" dirty="0"/>
                  <a:t>” model </a:t>
                </a:r>
                <a14:m>
                  <m:oMath xmlns:m="http://schemas.openxmlformats.org/officeDocument/2006/math">
                    <m:r>
                      <a:rPr lang="en-GB" i="1" smtClean="0">
                        <a:latin typeface="Cambria Math" panose="02040503050406030204" pitchFamily="18" charset="0"/>
                        <a:ea typeface="Cambria Math" panose="02040503050406030204" pitchFamily="18" charset="0"/>
                      </a:rPr>
                      <m:t>→</m:t>
                    </m:r>
                  </m:oMath>
                </a14:m>
                <a:r>
                  <a:rPr lang="en-GB" dirty="0"/>
                  <a:t> </a:t>
                </a:r>
                <a:r>
                  <a:rPr lang="en-GB" b="1" dirty="0"/>
                  <a:t>improvement only for Multi Cat. Shop dataset</a:t>
                </a:r>
                <a:r>
                  <a:rPr lang="en-GB" dirty="0"/>
                  <a:t>, but a very important improvement</a:t>
                </a:r>
              </a:p>
              <a:p>
                <a:r>
                  <a:rPr lang="en-GB" dirty="0"/>
                  <a:t>For the datasets with less samples, the local execution always produces better results</a:t>
                </a:r>
              </a:p>
              <a:p>
                <a:r>
                  <a:rPr lang="en-GB" dirty="0"/>
                  <a:t>K-Means|| </a:t>
                </a:r>
                <a14:m>
                  <m:oMath xmlns:m="http://schemas.openxmlformats.org/officeDocument/2006/math">
                    <m:r>
                      <a:rPr lang="en-GB" i="1" smtClean="0">
                        <a:latin typeface="Cambria Math" panose="02040503050406030204" pitchFamily="18" charset="0"/>
                        <a:ea typeface="Cambria Math" panose="02040503050406030204" pitchFamily="18" charset="0"/>
                      </a:rPr>
                      <m:t>→</m:t>
                    </m:r>
                  </m:oMath>
                </a14:m>
                <a:r>
                  <a:rPr lang="en-GB" dirty="0"/>
                  <a:t> </a:t>
                </a:r>
                <a:r>
                  <a:rPr lang="en-GB" b="1" dirty="0"/>
                  <a:t>the local mode is always better</a:t>
                </a:r>
                <a:r>
                  <a:rPr lang="en-GB" dirty="0"/>
                  <a:t>, the cluster of 4 nodes is the worst one, but also adding more node to the cluster does not improve the results</a:t>
                </a:r>
              </a:p>
              <a:p>
                <a:r>
                  <a:rPr lang="en-GB" dirty="0"/>
                  <a:t>What we can see in all the cases is that increasing the hardware’s computational power (going from m4.xlarge to m5.xlarge) means decreasing the time needed to clustering the point</a:t>
                </a:r>
              </a:p>
            </p:txBody>
          </p:sp>
        </mc:Choice>
        <mc:Fallback xmlns="">
          <p:sp>
            <p:nvSpPr>
              <p:cNvPr id="3" name="Segnaposto contenuto 2">
                <a:extLst>
                  <a:ext uri="{FF2B5EF4-FFF2-40B4-BE49-F238E27FC236}">
                    <a16:creationId xmlns:a16="http://schemas.microsoft.com/office/drawing/2014/main" id="{1A743022-3D3E-4B1A-8160-3FA546165D41}"/>
                  </a:ext>
                </a:extLst>
              </p:cNvPr>
              <p:cNvSpPr>
                <a:spLocks noGrp="1" noRot="1" noChangeAspect="1" noMove="1" noResize="1" noEditPoints="1" noAdjustHandles="1" noChangeArrowheads="1" noChangeShapeType="1" noTextEdit="1"/>
              </p:cNvSpPr>
              <p:nvPr>
                <p:ph idx="1"/>
              </p:nvPr>
            </p:nvSpPr>
            <p:spPr>
              <a:xfrm>
                <a:off x="142043" y="1071023"/>
                <a:ext cx="11878322" cy="2357977"/>
              </a:xfrm>
              <a:blipFill>
                <a:blip r:embed="rId2"/>
                <a:stretch>
                  <a:fillRect l="-462" t="-4910"/>
                </a:stretch>
              </a:blipFill>
            </p:spPr>
            <p:txBody>
              <a:bodyPr/>
              <a:lstStyle/>
              <a:p>
                <a:r>
                  <a:rPr lang="en-GB">
                    <a:noFill/>
                  </a:rPr>
                  <a:t> </a:t>
                </a:r>
              </a:p>
            </p:txBody>
          </p:sp>
        </mc:Fallback>
      </mc:AlternateContent>
      <p:pic>
        <p:nvPicPr>
          <p:cNvPr id="5" name="Immagine 4">
            <a:extLst>
              <a:ext uri="{FF2B5EF4-FFF2-40B4-BE49-F238E27FC236}">
                <a16:creationId xmlns:a16="http://schemas.microsoft.com/office/drawing/2014/main" id="{7DBFC129-FC0E-4FC1-A206-0CC2917AB2DC}"/>
              </a:ext>
            </a:extLst>
          </p:cNvPr>
          <p:cNvPicPr>
            <a:picLocks noChangeAspect="1"/>
          </p:cNvPicPr>
          <p:nvPr/>
        </p:nvPicPr>
        <p:blipFill>
          <a:blip r:embed="rId3"/>
          <a:stretch>
            <a:fillRect/>
          </a:stretch>
        </p:blipFill>
        <p:spPr>
          <a:xfrm>
            <a:off x="929917" y="3249228"/>
            <a:ext cx="10332165" cy="3534042"/>
          </a:xfrm>
          <a:prstGeom prst="rect">
            <a:avLst/>
          </a:prstGeom>
        </p:spPr>
      </p:pic>
      <p:sp>
        <p:nvSpPr>
          <p:cNvPr id="6" name="CasellaDiTesto 5">
            <a:extLst>
              <a:ext uri="{FF2B5EF4-FFF2-40B4-BE49-F238E27FC236}">
                <a16:creationId xmlns:a16="http://schemas.microsoft.com/office/drawing/2014/main" id="{596179DD-C0E1-47CE-8E54-2937DF6DC39C}"/>
              </a:ext>
            </a:extLst>
          </p:cNvPr>
          <p:cNvSpPr txBox="1"/>
          <p:nvPr/>
        </p:nvSpPr>
        <p:spPr>
          <a:xfrm>
            <a:off x="0" y="3429000"/>
            <a:ext cx="1106636" cy="646331"/>
          </a:xfrm>
          <a:prstGeom prst="rect">
            <a:avLst/>
          </a:prstGeom>
          <a:noFill/>
          <a:ln>
            <a:solidFill>
              <a:srgbClr val="C00000"/>
            </a:solidFill>
          </a:ln>
        </p:spPr>
        <p:txBody>
          <a:bodyPr wrap="square" rtlCol="0">
            <a:spAutoFit/>
          </a:bodyPr>
          <a:lstStyle/>
          <a:p>
            <a:r>
              <a:rPr lang="it-IT" dirty="0"/>
              <a:t>Real datasets</a:t>
            </a:r>
            <a:endParaRPr lang="en-GB" dirty="0"/>
          </a:p>
        </p:txBody>
      </p:sp>
      <p:pic>
        <p:nvPicPr>
          <p:cNvPr id="7" name="Elemento grafico 6" descr="Faccina sorridente con riempimento a tinta unita">
            <a:extLst>
              <a:ext uri="{FF2B5EF4-FFF2-40B4-BE49-F238E27FC236}">
                <a16:creationId xmlns:a16="http://schemas.microsoft.com/office/drawing/2014/main" id="{694FF516-6155-4CA3-AED8-151B4AC5C72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411851" y="4948946"/>
            <a:ext cx="335082" cy="335082"/>
          </a:xfrm>
          <a:prstGeom prst="rect">
            <a:avLst/>
          </a:prstGeom>
        </p:spPr>
      </p:pic>
      <p:pic>
        <p:nvPicPr>
          <p:cNvPr id="8" name="Elemento grafico 7" descr="Faccina confusa con riempimento a tinta unita">
            <a:extLst>
              <a:ext uri="{FF2B5EF4-FFF2-40B4-BE49-F238E27FC236}">
                <a16:creationId xmlns:a16="http://schemas.microsoft.com/office/drawing/2014/main" id="{00D55D20-F9CB-4C5B-9535-C545466E5A5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429716" y="3916642"/>
            <a:ext cx="317377" cy="317377"/>
          </a:xfrm>
          <a:prstGeom prst="rect">
            <a:avLst/>
          </a:prstGeom>
        </p:spPr>
      </p:pic>
      <p:cxnSp>
        <p:nvCxnSpPr>
          <p:cNvPr id="9" name="Connettore 2 8">
            <a:extLst>
              <a:ext uri="{FF2B5EF4-FFF2-40B4-BE49-F238E27FC236}">
                <a16:creationId xmlns:a16="http://schemas.microsoft.com/office/drawing/2014/main" id="{1A703C42-34FB-4CC5-8347-C9E1933C7C77}"/>
              </a:ext>
            </a:extLst>
          </p:cNvPr>
          <p:cNvCxnSpPr>
            <a:cxnSpLocks/>
          </p:cNvCxnSpPr>
          <p:nvPr/>
        </p:nvCxnSpPr>
        <p:spPr>
          <a:xfrm>
            <a:off x="3675355" y="5284028"/>
            <a:ext cx="1926455" cy="211250"/>
          </a:xfrm>
          <a:prstGeom prst="straightConnector1">
            <a:avLst/>
          </a:prstGeom>
          <a:ln w="190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394070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EE8C42A-3E64-4046-A26F-A67DD31E3050}"/>
              </a:ext>
            </a:extLst>
          </p:cNvPr>
          <p:cNvSpPr>
            <a:spLocks noGrp="1"/>
          </p:cNvSpPr>
          <p:nvPr>
            <p:ph type="title"/>
          </p:nvPr>
        </p:nvSpPr>
        <p:spPr>
          <a:xfrm>
            <a:off x="301840" y="186431"/>
            <a:ext cx="5442012" cy="992897"/>
          </a:xfrm>
        </p:spPr>
        <p:txBody>
          <a:bodyPr>
            <a:normAutofit fontScale="90000"/>
          </a:bodyPr>
          <a:lstStyle/>
          <a:p>
            <a:r>
              <a:rPr lang="it-IT" sz="4000" dirty="0"/>
              <a:t>Experiment 10 – DBSCAN on cloud cluster </a:t>
            </a:r>
            <a:endParaRPr lang="en-GB" sz="4000" dirty="0"/>
          </a:p>
        </p:txBody>
      </p:sp>
      <p:pic>
        <p:nvPicPr>
          <p:cNvPr id="5" name="Segnaposto contenuto 4">
            <a:extLst>
              <a:ext uri="{FF2B5EF4-FFF2-40B4-BE49-F238E27FC236}">
                <a16:creationId xmlns:a16="http://schemas.microsoft.com/office/drawing/2014/main" id="{D2BBD26F-C39D-49C3-9264-40BF602C408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889071" y="3653930"/>
            <a:ext cx="5173896" cy="3169350"/>
          </a:xfrm>
        </p:spPr>
      </p:pic>
      <p:pic>
        <p:nvPicPr>
          <p:cNvPr id="7" name="Immagine 6">
            <a:extLst>
              <a:ext uri="{FF2B5EF4-FFF2-40B4-BE49-F238E27FC236}">
                <a16:creationId xmlns:a16="http://schemas.microsoft.com/office/drawing/2014/main" id="{507EF80C-F0A3-4C54-A4C5-BDFA992ED2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89081" y="0"/>
            <a:ext cx="5273887" cy="3497802"/>
          </a:xfrm>
          <a:prstGeom prst="rect">
            <a:avLst/>
          </a:prstGeom>
        </p:spPr>
      </p:pic>
      <p:pic>
        <p:nvPicPr>
          <p:cNvPr id="9" name="Immagine 8" descr="Immagine che contiene tavolo&#10;&#10;Descrizione generata automaticamente">
            <a:extLst>
              <a:ext uri="{FF2B5EF4-FFF2-40B4-BE49-F238E27FC236}">
                <a16:creationId xmlns:a16="http://schemas.microsoft.com/office/drawing/2014/main" id="{228E8CCA-5D6E-4613-88B1-66B655DE0CF1}"/>
              </a:ext>
            </a:extLst>
          </p:cNvPr>
          <p:cNvPicPr>
            <a:picLocks noChangeAspect="1"/>
          </p:cNvPicPr>
          <p:nvPr/>
        </p:nvPicPr>
        <p:blipFill>
          <a:blip r:embed="rId4"/>
          <a:stretch>
            <a:fillRect/>
          </a:stretch>
        </p:blipFill>
        <p:spPr>
          <a:xfrm>
            <a:off x="129031" y="5602261"/>
            <a:ext cx="6919839" cy="1069307"/>
          </a:xfrm>
          <a:prstGeom prst="rect">
            <a:avLst/>
          </a:prstGeom>
        </p:spPr>
      </p:pic>
      <p:sp>
        <p:nvSpPr>
          <p:cNvPr id="10" name="CasellaDiTesto 9">
            <a:extLst>
              <a:ext uri="{FF2B5EF4-FFF2-40B4-BE49-F238E27FC236}">
                <a16:creationId xmlns:a16="http://schemas.microsoft.com/office/drawing/2014/main" id="{53BF076A-CCFA-40DF-8F56-5964EC87AB2A}"/>
              </a:ext>
            </a:extLst>
          </p:cNvPr>
          <p:cNvSpPr txBox="1"/>
          <p:nvPr/>
        </p:nvSpPr>
        <p:spPr>
          <a:xfrm>
            <a:off x="1568387" y="6593536"/>
            <a:ext cx="4441795" cy="307777"/>
          </a:xfrm>
          <a:prstGeom prst="rect">
            <a:avLst/>
          </a:prstGeom>
          <a:noFill/>
        </p:spPr>
        <p:txBody>
          <a:bodyPr wrap="square" rtlCol="0">
            <a:spAutoFit/>
          </a:bodyPr>
          <a:lstStyle/>
          <a:p>
            <a:r>
              <a:rPr lang="it-IT" sz="1400" dirty="0"/>
              <a:t>DBSCAN </a:t>
            </a:r>
            <a:r>
              <a:rPr lang="it-IT" sz="1400" dirty="0" err="1"/>
              <a:t>analysis</a:t>
            </a:r>
            <a:r>
              <a:rPr lang="it-IT" sz="1400" dirty="0"/>
              <a:t> on </a:t>
            </a:r>
            <a:r>
              <a:rPr lang="it-IT" sz="1400" dirty="0" err="1"/>
              <a:t>real</a:t>
            </a:r>
            <a:r>
              <a:rPr lang="it-IT" sz="1400" dirty="0"/>
              <a:t> datasets (Time in </a:t>
            </a:r>
            <a:r>
              <a:rPr lang="it-IT" sz="1400" dirty="0" err="1"/>
              <a:t>milliseconds</a:t>
            </a:r>
            <a:r>
              <a:rPr lang="it-IT" sz="1400" dirty="0"/>
              <a:t>)</a:t>
            </a:r>
            <a:endParaRPr lang="en-GB" sz="1400" dirty="0"/>
          </a:p>
        </p:txBody>
      </p:sp>
      <mc:AlternateContent xmlns:mc="http://schemas.openxmlformats.org/markup-compatibility/2006" xmlns:a14="http://schemas.microsoft.com/office/drawing/2010/main">
        <mc:Choice Requires="a14">
          <p:sp>
            <p:nvSpPr>
              <p:cNvPr id="11" name="CasellaDiTesto 10">
                <a:extLst>
                  <a:ext uri="{FF2B5EF4-FFF2-40B4-BE49-F238E27FC236}">
                    <a16:creationId xmlns:a16="http://schemas.microsoft.com/office/drawing/2014/main" id="{824B34A1-BD6F-42C0-B3D4-2082AA29431B}"/>
                  </a:ext>
                </a:extLst>
              </p:cNvPr>
              <p:cNvSpPr txBox="1"/>
              <p:nvPr/>
            </p:nvSpPr>
            <p:spPr>
              <a:xfrm>
                <a:off x="129033" y="1260629"/>
                <a:ext cx="6431566" cy="4375557"/>
              </a:xfrm>
              <a:prstGeom prst="rect">
                <a:avLst/>
              </a:prstGeom>
              <a:noFill/>
            </p:spPr>
            <p:txBody>
              <a:bodyPr wrap="square" rtlCol="0">
                <a:spAutoFit/>
              </a:bodyPr>
              <a:lstStyle/>
              <a:p>
                <a:pPr marL="285750" indent="-285750">
                  <a:buFont typeface="Arial" panose="020B0604020202020204" pitchFamily="34" charset="0"/>
                  <a:buChar char="•"/>
                </a:pPr>
                <a:r>
                  <a:rPr lang="it-IT" u="sng" dirty="0"/>
                  <a:t>Test on </a:t>
                </a:r>
                <a:r>
                  <a:rPr lang="it-IT" u="sng" dirty="0" err="1"/>
                  <a:t>synthetic</a:t>
                </a:r>
                <a:r>
                  <a:rPr lang="it-IT" u="sng" dirty="0"/>
                  <a:t> 2D points </a:t>
                </a:r>
                <a14:m>
                  <m:oMath xmlns:m="http://schemas.openxmlformats.org/officeDocument/2006/math">
                    <m:r>
                      <a:rPr lang="it-IT" i="1" smtClean="0">
                        <a:latin typeface="Cambria Math" panose="02040503050406030204" pitchFamily="18" charset="0"/>
                        <a:ea typeface="Cambria Math" panose="02040503050406030204" pitchFamily="18" charset="0"/>
                      </a:rPr>
                      <m:t>→</m:t>
                    </m:r>
                  </m:oMath>
                </a14:m>
                <a:r>
                  <a:rPr lang="en-GB" dirty="0"/>
                  <a:t> time decreases considerably when the number of samples is very high. Instead with less points (</a:t>
                </a:r>
                <a14:m>
                  <m:oMath xmlns:m="http://schemas.openxmlformats.org/officeDocument/2006/math">
                    <m:r>
                      <a:rPr lang="en-GB" i="1" dirty="0" smtClean="0">
                        <a:latin typeface="Cambria Math" panose="02040503050406030204" pitchFamily="18" charset="0"/>
                        <a:ea typeface="Cambria Math" panose="02040503050406030204" pitchFamily="18" charset="0"/>
                      </a:rPr>
                      <m:t>≤</m:t>
                    </m:r>
                  </m:oMath>
                </a14:m>
                <a:r>
                  <a:rPr lang="en-GB" dirty="0"/>
                  <a:t> 500.000) the time needed is higher</a:t>
                </a:r>
              </a:p>
              <a:p>
                <a:pPr marL="285750" indent="-285750">
                  <a:buFont typeface="Arial" panose="020B0604020202020204" pitchFamily="34" charset="0"/>
                  <a:buChar char="•"/>
                </a:pPr>
                <a:r>
                  <a:rPr lang="en-GB" u="sng" dirty="0"/>
                  <a:t>Test on 100.000 points with different dimensions </a:t>
                </a:r>
                <a14:m>
                  <m:oMath xmlns:m="http://schemas.openxmlformats.org/officeDocument/2006/math">
                    <m:r>
                      <a:rPr lang="it-IT" i="1" smtClean="0">
                        <a:latin typeface="Cambria Math" panose="02040503050406030204" pitchFamily="18" charset="0"/>
                        <a:ea typeface="Cambria Math" panose="02040503050406030204" pitchFamily="18" charset="0"/>
                      </a:rPr>
                      <m:t>→</m:t>
                    </m:r>
                  </m:oMath>
                </a14:m>
                <a:r>
                  <a:rPr lang="en-GB" dirty="0"/>
                  <a:t> only in the last case working in a cloud brings benefits, in the other cases it’s better to work in local mode</a:t>
                </a:r>
              </a:p>
              <a:p>
                <a:pPr marL="285750" indent="-285750">
                  <a:spcAft>
                    <a:spcPts val="1000"/>
                  </a:spcAft>
                  <a:buFont typeface="Arial" panose="020B0604020202020204" pitchFamily="34" charset="0"/>
                  <a:buChar char="•"/>
                </a:pPr>
                <a:r>
                  <a:rPr lang="en-GB" u="sng" dirty="0"/>
                  <a:t>Test on real datasets </a:t>
                </a:r>
                <a14:m>
                  <m:oMath xmlns:m="http://schemas.openxmlformats.org/officeDocument/2006/math">
                    <m:r>
                      <a:rPr lang="it-IT" i="1" smtClean="0">
                        <a:latin typeface="Cambria Math" panose="02040503050406030204" pitchFamily="18" charset="0"/>
                        <a:ea typeface="Cambria Math" panose="02040503050406030204" pitchFamily="18" charset="0"/>
                      </a:rPr>
                      <m:t>→</m:t>
                    </m:r>
                  </m:oMath>
                </a14:m>
                <a:r>
                  <a:rPr lang="en-GB" dirty="0"/>
                  <a:t> higher cost </a:t>
                </a:r>
                <a:r>
                  <a:rPr lang="en-GB" dirty="0" err="1"/>
                  <a:t>w.r.t.</a:t>
                </a:r>
                <a:r>
                  <a:rPr lang="en-GB" dirty="0"/>
                  <a:t> local mode when the number of sample is not great, instead big benefits in the case of Multi Cat. Shop dataset where the number of samples is higher</a:t>
                </a:r>
              </a:p>
              <a:p>
                <a:r>
                  <a:rPr lang="en-GB" dirty="0"/>
                  <a:t>Common pattern in our experiments:</a:t>
                </a:r>
              </a:p>
              <a:p>
                <a:pPr marL="742950" lvl="1" indent="-285750">
                  <a:buFont typeface="Arial" panose="020B0604020202020204" pitchFamily="34" charset="0"/>
                  <a:buChar char="•"/>
                </a:pPr>
                <a:r>
                  <a:rPr lang="en-GB" dirty="0"/>
                  <a:t>Low time in local mode (e.g. small datasets) </a:t>
                </a:r>
                <a14:m>
                  <m:oMath xmlns:m="http://schemas.openxmlformats.org/officeDocument/2006/math">
                    <m:r>
                      <a:rPr lang="it-IT" i="1" smtClean="0">
                        <a:latin typeface="Cambria Math" panose="02040503050406030204" pitchFamily="18" charset="0"/>
                        <a:ea typeface="Cambria Math" panose="02040503050406030204" pitchFamily="18" charset="0"/>
                      </a:rPr>
                      <m:t>→ </m:t>
                    </m:r>
                  </m:oMath>
                </a14:m>
                <a:r>
                  <a:rPr lang="en-GB" dirty="0"/>
                  <a:t>no benefits in running on cloud cluster, probably due to </a:t>
                </a:r>
                <a:r>
                  <a:rPr lang="en-GB" b="1" dirty="0"/>
                  <a:t>network latency </a:t>
                </a:r>
                <a:r>
                  <a:rPr lang="en-GB" dirty="0"/>
                  <a:t>that affect the final result, even when we are able to make more parallel computation</a:t>
                </a:r>
              </a:p>
            </p:txBody>
          </p:sp>
        </mc:Choice>
        <mc:Fallback xmlns="">
          <p:sp>
            <p:nvSpPr>
              <p:cNvPr id="11" name="CasellaDiTesto 10">
                <a:extLst>
                  <a:ext uri="{FF2B5EF4-FFF2-40B4-BE49-F238E27FC236}">
                    <a16:creationId xmlns:a16="http://schemas.microsoft.com/office/drawing/2014/main" id="{824B34A1-BD6F-42C0-B3D4-2082AA29431B}"/>
                  </a:ext>
                </a:extLst>
              </p:cNvPr>
              <p:cNvSpPr txBox="1">
                <a:spLocks noRot="1" noChangeAspect="1" noMove="1" noResize="1" noEditPoints="1" noAdjustHandles="1" noChangeArrowheads="1" noChangeShapeType="1" noTextEdit="1"/>
              </p:cNvSpPr>
              <p:nvPr/>
            </p:nvSpPr>
            <p:spPr>
              <a:xfrm>
                <a:off x="129033" y="1260629"/>
                <a:ext cx="6431566" cy="4375557"/>
              </a:xfrm>
              <a:prstGeom prst="rect">
                <a:avLst/>
              </a:prstGeom>
              <a:blipFill>
                <a:blip r:embed="rId5"/>
                <a:stretch>
                  <a:fillRect l="-758" t="-836" r="-95" b="-1253"/>
                </a:stretch>
              </a:blipFill>
            </p:spPr>
            <p:txBody>
              <a:bodyPr/>
              <a:lstStyle/>
              <a:p>
                <a:r>
                  <a:rPr lang="en-GB">
                    <a:noFill/>
                  </a:rPr>
                  <a:t> </a:t>
                </a:r>
              </a:p>
            </p:txBody>
          </p:sp>
        </mc:Fallback>
      </mc:AlternateContent>
      <p:sp>
        <p:nvSpPr>
          <p:cNvPr id="12" name="Parentesi graffa aperta 11">
            <a:extLst>
              <a:ext uri="{FF2B5EF4-FFF2-40B4-BE49-F238E27FC236}">
                <a16:creationId xmlns:a16="http://schemas.microsoft.com/office/drawing/2014/main" id="{B88E444C-7800-4A9C-A123-FD001D3612F1}"/>
              </a:ext>
            </a:extLst>
          </p:cNvPr>
          <p:cNvSpPr/>
          <p:nvPr/>
        </p:nvSpPr>
        <p:spPr>
          <a:xfrm>
            <a:off x="11105965" y="559292"/>
            <a:ext cx="133165" cy="620035"/>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13" name="CasellaDiTesto 12">
                <a:extLst>
                  <a:ext uri="{FF2B5EF4-FFF2-40B4-BE49-F238E27FC236}">
                    <a16:creationId xmlns:a16="http://schemas.microsoft.com/office/drawing/2014/main" id="{F6AB0C1F-E3FF-481B-A6EB-AA6ED4B5F31F}"/>
                  </a:ext>
                </a:extLst>
              </p:cNvPr>
              <p:cNvSpPr txBox="1"/>
              <p:nvPr/>
            </p:nvSpPr>
            <p:spPr>
              <a:xfrm>
                <a:off x="9860534" y="715420"/>
                <a:ext cx="1312013" cy="307777"/>
              </a:xfrm>
              <a:prstGeom prst="rect">
                <a:avLst/>
              </a:prstGeom>
              <a:noFill/>
            </p:spPr>
            <p:txBody>
              <a:bodyPr wrap="square" rtlCol="0">
                <a:spAutoFit/>
              </a:bodyPr>
              <a:lstStyle/>
              <a:p>
                <a14:m>
                  <m:oMath xmlns:m="http://schemas.openxmlformats.org/officeDocument/2006/math">
                    <m:r>
                      <a:rPr lang="en-GB" sz="1400" i="1" smtClean="0">
                        <a:latin typeface="Cambria Math" panose="02040503050406030204" pitchFamily="18" charset="0"/>
                        <a:ea typeface="Cambria Math" panose="02040503050406030204" pitchFamily="18" charset="0"/>
                      </a:rPr>
                      <m:t>~</m:t>
                    </m:r>
                  </m:oMath>
                </a14:m>
                <a:r>
                  <a:rPr lang="en-GB" sz="1400" dirty="0"/>
                  <a:t>40 minutes</a:t>
                </a:r>
              </a:p>
            </p:txBody>
          </p:sp>
        </mc:Choice>
        <mc:Fallback xmlns="">
          <p:sp>
            <p:nvSpPr>
              <p:cNvPr id="13" name="CasellaDiTesto 12">
                <a:extLst>
                  <a:ext uri="{FF2B5EF4-FFF2-40B4-BE49-F238E27FC236}">
                    <a16:creationId xmlns:a16="http://schemas.microsoft.com/office/drawing/2014/main" id="{F6AB0C1F-E3FF-481B-A6EB-AA6ED4B5F31F}"/>
                  </a:ext>
                </a:extLst>
              </p:cNvPr>
              <p:cNvSpPr txBox="1">
                <a:spLocks noRot="1" noChangeAspect="1" noMove="1" noResize="1" noEditPoints="1" noAdjustHandles="1" noChangeArrowheads="1" noChangeShapeType="1" noTextEdit="1"/>
              </p:cNvSpPr>
              <p:nvPr/>
            </p:nvSpPr>
            <p:spPr>
              <a:xfrm>
                <a:off x="9860534" y="715420"/>
                <a:ext cx="1312013" cy="307777"/>
              </a:xfrm>
              <a:prstGeom prst="rect">
                <a:avLst/>
              </a:prstGeom>
              <a:blipFill>
                <a:blip r:embed="rId6"/>
                <a:stretch>
                  <a:fillRect t="-1961" b="-19608"/>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4" name="CasellaDiTesto 13">
                <a:extLst>
                  <a:ext uri="{FF2B5EF4-FFF2-40B4-BE49-F238E27FC236}">
                    <a16:creationId xmlns:a16="http://schemas.microsoft.com/office/drawing/2014/main" id="{34AC4C68-8033-45F2-8CC0-84565EFC3AF5}"/>
                  </a:ext>
                </a:extLst>
              </p:cNvPr>
              <p:cNvSpPr txBox="1"/>
              <p:nvPr/>
            </p:nvSpPr>
            <p:spPr>
              <a:xfrm>
                <a:off x="9648192" y="1219976"/>
                <a:ext cx="1312013" cy="307777"/>
              </a:xfrm>
              <a:prstGeom prst="rect">
                <a:avLst/>
              </a:prstGeom>
              <a:noFill/>
            </p:spPr>
            <p:txBody>
              <a:bodyPr wrap="square" rtlCol="0">
                <a:spAutoFit/>
              </a:bodyPr>
              <a:lstStyle/>
              <a:p>
                <a14:m>
                  <m:oMath xmlns:m="http://schemas.openxmlformats.org/officeDocument/2006/math">
                    <m:r>
                      <a:rPr lang="en-GB" sz="1400" i="1" smtClean="0">
                        <a:latin typeface="Cambria Math" panose="02040503050406030204" pitchFamily="18" charset="0"/>
                        <a:ea typeface="Cambria Math" panose="02040503050406030204" pitchFamily="18" charset="0"/>
                      </a:rPr>
                      <m:t>~</m:t>
                    </m:r>
                  </m:oMath>
                </a14:m>
                <a:r>
                  <a:rPr lang="en-GB" sz="1400" dirty="0"/>
                  <a:t>25 minutes</a:t>
                </a:r>
              </a:p>
            </p:txBody>
          </p:sp>
        </mc:Choice>
        <mc:Fallback xmlns="">
          <p:sp>
            <p:nvSpPr>
              <p:cNvPr id="14" name="CasellaDiTesto 13">
                <a:extLst>
                  <a:ext uri="{FF2B5EF4-FFF2-40B4-BE49-F238E27FC236}">
                    <a16:creationId xmlns:a16="http://schemas.microsoft.com/office/drawing/2014/main" id="{34AC4C68-8033-45F2-8CC0-84565EFC3AF5}"/>
                  </a:ext>
                </a:extLst>
              </p:cNvPr>
              <p:cNvSpPr txBox="1">
                <a:spLocks noRot="1" noChangeAspect="1" noMove="1" noResize="1" noEditPoints="1" noAdjustHandles="1" noChangeArrowheads="1" noChangeShapeType="1" noTextEdit="1"/>
              </p:cNvSpPr>
              <p:nvPr/>
            </p:nvSpPr>
            <p:spPr>
              <a:xfrm>
                <a:off x="9648192" y="1219976"/>
                <a:ext cx="1312013" cy="307777"/>
              </a:xfrm>
              <a:prstGeom prst="rect">
                <a:avLst/>
              </a:prstGeom>
              <a:blipFill>
                <a:blip r:embed="rId7"/>
                <a:stretch>
                  <a:fillRect t="-3922" b="-19608"/>
                </a:stretch>
              </a:blipFill>
            </p:spPr>
            <p:txBody>
              <a:bodyPr/>
              <a:lstStyle/>
              <a:p>
                <a:r>
                  <a:rPr lang="en-GB">
                    <a:noFill/>
                  </a:rPr>
                  <a:t> </a:t>
                </a:r>
              </a:p>
            </p:txBody>
          </p:sp>
        </mc:Fallback>
      </mc:AlternateContent>
      <p:sp>
        <p:nvSpPr>
          <p:cNvPr id="15" name="Parentesi graffa aperta 14">
            <a:extLst>
              <a:ext uri="{FF2B5EF4-FFF2-40B4-BE49-F238E27FC236}">
                <a16:creationId xmlns:a16="http://schemas.microsoft.com/office/drawing/2014/main" id="{8185DC44-3689-455C-9CB7-683D1602BAEE}"/>
              </a:ext>
            </a:extLst>
          </p:cNvPr>
          <p:cNvSpPr/>
          <p:nvPr/>
        </p:nvSpPr>
        <p:spPr>
          <a:xfrm>
            <a:off x="10930478" y="1179325"/>
            <a:ext cx="175487" cy="389081"/>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GB"/>
          </a:p>
        </p:txBody>
      </p:sp>
      <p:pic>
        <p:nvPicPr>
          <p:cNvPr id="16" name="Elemento grafico 15" descr="Faccina confusa con riempimento a tinta unita">
            <a:extLst>
              <a:ext uri="{FF2B5EF4-FFF2-40B4-BE49-F238E27FC236}">
                <a16:creationId xmlns:a16="http://schemas.microsoft.com/office/drawing/2014/main" id="{3530C179-0A56-4D96-9DD9-E5A088A6584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190019" y="5443572"/>
            <a:ext cx="317377" cy="317377"/>
          </a:xfrm>
          <a:prstGeom prst="rect">
            <a:avLst/>
          </a:prstGeom>
        </p:spPr>
      </p:pic>
      <p:pic>
        <p:nvPicPr>
          <p:cNvPr id="17" name="Elemento grafico 16" descr="Faccina confusa con riempimento a tinta unita">
            <a:extLst>
              <a:ext uri="{FF2B5EF4-FFF2-40B4-BE49-F238E27FC236}">
                <a16:creationId xmlns:a16="http://schemas.microsoft.com/office/drawing/2014/main" id="{3B680E67-235B-4F8B-94F5-8EFCC5AC00A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238541" y="5333235"/>
            <a:ext cx="317377" cy="317377"/>
          </a:xfrm>
          <a:prstGeom prst="rect">
            <a:avLst/>
          </a:prstGeom>
        </p:spPr>
      </p:pic>
      <p:pic>
        <p:nvPicPr>
          <p:cNvPr id="18" name="Elemento grafico 17" descr="Faccina confusa con riempimento a tinta unita">
            <a:extLst>
              <a:ext uri="{FF2B5EF4-FFF2-40B4-BE49-F238E27FC236}">
                <a16:creationId xmlns:a16="http://schemas.microsoft.com/office/drawing/2014/main" id="{B1985FB0-50C4-4207-A31C-251BC3C87F0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287063" y="5079916"/>
            <a:ext cx="317377" cy="317377"/>
          </a:xfrm>
          <a:prstGeom prst="rect">
            <a:avLst/>
          </a:prstGeom>
        </p:spPr>
      </p:pic>
      <p:pic>
        <p:nvPicPr>
          <p:cNvPr id="19" name="Elemento grafico 18" descr="Faccina sorridente con riempimento a tinta unita">
            <a:extLst>
              <a:ext uri="{FF2B5EF4-FFF2-40B4-BE49-F238E27FC236}">
                <a16:creationId xmlns:a16="http://schemas.microsoft.com/office/drawing/2014/main" id="{24AE6FC2-480E-4D48-9A0B-AF5CB7C39419}"/>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1392877" y="4031112"/>
            <a:ext cx="335082" cy="335082"/>
          </a:xfrm>
          <a:prstGeom prst="rect">
            <a:avLst/>
          </a:prstGeom>
        </p:spPr>
      </p:pic>
    </p:spTree>
    <p:extLst>
      <p:ext uri="{BB962C8B-B14F-4D97-AF65-F5344CB8AC3E}">
        <p14:creationId xmlns:p14="http://schemas.microsoft.com/office/powerpoint/2010/main" val="42776697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0BB2996-7E33-497F-BFAE-27CFFF69BD76}"/>
              </a:ext>
            </a:extLst>
          </p:cNvPr>
          <p:cNvSpPr>
            <a:spLocks noGrp="1"/>
          </p:cNvSpPr>
          <p:nvPr>
            <p:ph type="title"/>
          </p:nvPr>
        </p:nvSpPr>
        <p:spPr>
          <a:xfrm>
            <a:off x="740545" y="1295"/>
            <a:ext cx="10515600" cy="1325563"/>
          </a:xfrm>
        </p:spPr>
        <p:txBody>
          <a:bodyPr/>
          <a:lstStyle/>
          <a:p>
            <a:r>
              <a:rPr lang="it-IT" dirty="0" err="1"/>
              <a:t>Deploy</a:t>
            </a:r>
            <a:endParaRPr lang="en-GB" dirty="0"/>
          </a:p>
        </p:txBody>
      </p:sp>
      <p:sp>
        <p:nvSpPr>
          <p:cNvPr id="3" name="Segnaposto contenuto 2">
            <a:extLst>
              <a:ext uri="{FF2B5EF4-FFF2-40B4-BE49-F238E27FC236}">
                <a16:creationId xmlns:a16="http://schemas.microsoft.com/office/drawing/2014/main" id="{56E114F2-A442-4997-9502-DF4A2FDF9310}"/>
              </a:ext>
            </a:extLst>
          </p:cNvPr>
          <p:cNvSpPr>
            <a:spLocks noGrp="1"/>
          </p:cNvSpPr>
          <p:nvPr>
            <p:ph idx="1"/>
          </p:nvPr>
        </p:nvSpPr>
        <p:spPr>
          <a:xfrm>
            <a:off x="46967" y="1036399"/>
            <a:ext cx="4146866" cy="4039478"/>
          </a:xfrm>
        </p:spPr>
        <p:txBody>
          <a:bodyPr>
            <a:normAutofit/>
          </a:bodyPr>
          <a:lstStyle/>
          <a:p>
            <a:pPr marL="514350" indent="-514350">
              <a:buFont typeface="+mj-lt"/>
              <a:buAutoNum type="arabicPeriod"/>
            </a:pPr>
            <a:r>
              <a:rPr lang="it-IT" sz="2200" dirty="0"/>
              <a:t>Create a cluster </a:t>
            </a:r>
            <a:r>
              <a:rPr lang="it-IT" sz="2200" dirty="0" err="1"/>
              <a:t>using</a:t>
            </a:r>
            <a:r>
              <a:rPr lang="it-IT" sz="2200" dirty="0"/>
              <a:t> </a:t>
            </a:r>
            <a:r>
              <a:rPr lang="it-IT" sz="2200" dirty="0" err="1"/>
              <a:t>Aws</a:t>
            </a:r>
            <a:r>
              <a:rPr lang="it-IT" sz="2200" dirty="0"/>
              <a:t> GUI</a:t>
            </a:r>
          </a:p>
          <a:p>
            <a:pPr marL="514350" indent="-514350">
              <a:buFont typeface="+mj-lt"/>
              <a:buAutoNum type="arabicPeriod"/>
            </a:pPr>
            <a:r>
              <a:rPr lang="it-IT" sz="2200" dirty="0"/>
              <a:t>Connect to the cluster </a:t>
            </a:r>
            <a:r>
              <a:rPr lang="it-IT" sz="2200" dirty="0" err="1"/>
              <a:t>through</a:t>
            </a:r>
            <a:r>
              <a:rPr lang="it-IT" sz="2200" dirty="0"/>
              <a:t> SSH</a:t>
            </a:r>
          </a:p>
          <a:p>
            <a:pPr marL="514350" indent="-514350">
              <a:buFont typeface="+mj-lt"/>
              <a:buAutoNum type="arabicPeriod"/>
            </a:pPr>
            <a:r>
              <a:rPr lang="it-IT" sz="2200" dirty="0" err="1"/>
              <a:t>Submit</a:t>
            </a:r>
            <a:r>
              <a:rPr lang="it-IT" sz="2200" dirty="0"/>
              <a:t> </a:t>
            </a:r>
            <a:r>
              <a:rPr lang="it-IT" sz="2200" dirty="0" err="1"/>
              <a:t>application</a:t>
            </a:r>
            <a:endParaRPr lang="it-IT" sz="2200" dirty="0"/>
          </a:p>
          <a:p>
            <a:pPr marL="514350" indent="-514350">
              <a:buFont typeface="+mj-lt"/>
              <a:buAutoNum type="arabicPeriod"/>
            </a:pPr>
            <a:r>
              <a:rPr lang="it-IT" sz="2200" dirty="0" err="1"/>
              <a:t>Analyse</a:t>
            </a:r>
            <a:r>
              <a:rPr lang="it-IT" sz="2200" dirty="0"/>
              <a:t> </a:t>
            </a:r>
            <a:r>
              <a:rPr lang="it-IT" sz="2200" dirty="0" err="1"/>
              <a:t>results</a:t>
            </a:r>
            <a:r>
              <a:rPr lang="it-IT" sz="2200" dirty="0"/>
              <a:t> on the console or on </a:t>
            </a:r>
            <a:r>
              <a:rPr lang="it-IT" sz="2200" dirty="0" err="1"/>
              <a:t>pair</a:t>
            </a:r>
            <a:r>
              <a:rPr lang="it-IT" sz="2200" dirty="0"/>
              <a:t>-plot or </a:t>
            </a:r>
            <a:r>
              <a:rPr lang="it-IT" sz="2200" dirty="0" err="1"/>
              <a:t>using</a:t>
            </a:r>
            <a:r>
              <a:rPr lang="it-IT" sz="2200" dirty="0"/>
              <a:t> csv file and </a:t>
            </a:r>
            <a:r>
              <a:rPr lang="it-IT" sz="2200" dirty="0" err="1"/>
              <a:t>jupyter</a:t>
            </a:r>
            <a:r>
              <a:rPr lang="it-IT" sz="2200" dirty="0"/>
              <a:t> notebook</a:t>
            </a:r>
            <a:endParaRPr lang="en-GB" sz="2200" dirty="0"/>
          </a:p>
        </p:txBody>
      </p:sp>
      <p:pic>
        <p:nvPicPr>
          <p:cNvPr id="5" name="Immagine 4" descr="Immagine che contiene testo&#10;&#10;Descrizione generata automaticamente">
            <a:extLst>
              <a:ext uri="{FF2B5EF4-FFF2-40B4-BE49-F238E27FC236}">
                <a16:creationId xmlns:a16="http://schemas.microsoft.com/office/drawing/2014/main" id="{D16C3F00-83C9-440B-8957-DC991BE565BA}"/>
              </a:ext>
            </a:extLst>
          </p:cNvPr>
          <p:cNvPicPr>
            <a:picLocks noChangeAspect="1"/>
          </p:cNvPicPr>
          <p:nvPr/>
        </p:nvPicPr>
        <p:blipFill>
          <a:blip r:embed="rId2"/>
          <a:stretch>
            <a:fillRect/>
          </a:stretch>
        </p:blipFill>
        <p:spPr>
          <a:xfrm>
            <a:off x="4318881" y="91121"/>
            <a:ext cx="5264917" cy="2384488"/>
          </a:xfrm>
          <a:prstGeom prst="rect">
            <a:avLst/>
          </a:prstGeom>
          <a:ln>
            <a:solidFill>
              <a:srgbClr val="C00000"/>
            </a:solidFill>
          </a:ln>
        </p:spPr>
      </p:pic>
      <p:pic>
        <p:nvPicPr>
          <p:cNvPr id="7" name="Immagine 6">
            <a:extLst>
              <a:ext uri="{FF2B5EF4-FFF2-40B4-BE49-F238E27FC236}">
                <a16:creationId xmlns:a16="http://schemas.microsoft.com/office/drawing/2014/main" id="{815B619E-A686-41CC-A2A2-ACBD9FB0B2C4}"/>
              </a:ext>
            </a:extLst>
          </p:cNvPr>
          <p:cNvPicPr>
            <a:picLocks noChangeAspect="1"/>
          </p:cNvPicPr>
          <p:nvPr/>
        </p:nvPicPr>
        <p:blipFill>
          <a:blip r:embed="rId3"/>
          <a:stretch>
            <a:fillRect/>
          </a:stretch>
        </p:blipFill>
        <p:spPr>
          <a:xfrm>
            <a:off x="7315729" y="1165924"/>
            <a:ext cx="4796372" cy="2821732"/>
          </a:xfrm>
          <a:prstGeom prst="rect">
            <a:avLst/>
          </a:prstGeom>
          <a:ln>
            <a:solidFill>
              <a:srgbClr val="C00000"/>
            </a:solidFill>
          </a:ln>
        </p:spPr>
      </p:pic>
      <p:sp>
        <p:nvSpPr>
          <p:cNvPr id="8" name="Ovale 7">
            <a:extLst>
              <a:ext uri="{FF2B5EF4-FFF2-40B4-BE49-F238E27FC236}">
                <a16:creationId xmlns:a16="http://schemas.microsoft.com/office/drawing/2014/main" id="{F1DB36FA-ED49-47C7-A1C0-B2A90B5F9CAB}"/>
              </a:ext>
            </a:extLst>
          </p:cNvPr>
          <p:cNvSpPr/>
          <p:nvPr/>
        </p:nvSpPr>
        <p:spPr>
          <a:xfrm>
            <a:off x="6951339" y="3364563"/>
            <a:ext cx="5415378" cy="751425"/>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 name="Immagine 5">
            <a:extLst>
              <a:ext uri="{FF2B5EF4-FFF2-40B4-BE49-F238E27FC236}">
                <a16:creationId xmlns:a16="http://schemas.microsoft.com/office/drawing/2014/main" id="{F573281E-35C4-4539-8C97-E361DABC9BC5}"/>
              </a:ext>
            </a:extLst>
          </p:cNvPr>
          <p:cNvPicPr>
            <a:picLocks noChangeAspect="1"/>
          </p:cNvPicPr>
          <p:nvPr/>
        </p:nvPicPr>
        <p:blipFill>
          <a:blip r:embed="rId4"/>
          <a:stretch>
            <a:fillRect/>
          </a:stretch>
        </p:blipFill>
        <p:spPr>
          <a:xfrm>
            <a:off x="8085914" y="4393125"/>
            <a:ext cx="4026187" cy="2289249"/>
          </a:xfrm>
          <a:prstGeom prst="rect">
            <a:avLst/>
          </a:prstGeom>
          <a:ln>
            <a:solidFill>
              <a:srgbClr val="C00000"/>
            </a:solidFill>
          </a:ln>
        </p:spPr>
      </p:pic>
      <p:pic>
        <p:nvPicPr>
          <p:cNvPr id="9" name="Immagine 8">
            <a:extLst>
              <a:ext uri="{FF2B5EF4-FFF2-40B4-BE49-F238E27FC236}">
                <a16:creationId xmlns:a16="http://schemas.microsoft.com/office/drawing/2014/main" id="{A80DAC5B-56B6-4A51-8519-9FCED1DA27F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27159" y="4557316"/>
            <a:ext cx="2527177" cy="1895383"/>
          </a:xfrm>
          <a:prstGeom prst="rect">
            <a:avLst/>
          </a:prstGeom>
          <a:solidFill>
            <a:schemeClr val="bg1"/>
          </a:solidFill>
          <a:ln>
            <a:solidFill>
              <a:srgbClr val="C00000"/>
            </a:solidFill>
          </a:ln>
        </p:spPr>
      </p:pic>
      <p:pic>
        <p:nvPicPr>
          <p:cNvPr id="11" name="Immagine 10">
            <a:extLst>
              <a:ext uri="{FF2B5EF4-FFF2-40B4-BE49-F238E27FC236}">
                <a16:creationId xmlns:a16="http://schemas.microsoft.com/office/drawing/2014/main" id="{310D59EB-8B34-44A6-BA95-2B6664CE6930}"/>
              </a:ext>
            </a:extLst>
          </p:cNvPr>
          <p:cNvPicPr>
            <a:picLocks noChangeAspect="1"/>
          </p:cNvPicPr>
          <p:nvPr/>
        </p:nvPicPr>
        <p:blipFill>
          <a:blip r:embed="rId6"/>
          <a:stretch>
            <a:fillRect/>
          </a:stretch>
        </p:blipFill>
        <p:spPr>
          <a:xfrm>
            <a:off x="79899" y="4142621"/>
            <a:ext cx="5264917" cy="2624258"/>
          </a:xfrm>
          <a:prstGeom prst="rect">
            <a:avLst/>
          </a:prstGeom>
          <a:ln>
            <a:solidFill>
              <a:srgbClr val="C00000"/>
            </a:solidFill>
          </a:ln>
        </p:spPr>
      </p:pic>
      <p:cxnSp>
        <p:nvCxnSpPr>
          <p:cNvPr id="13" name="Connettore 2 12">
            <a:extLst>
              <a:ext uri="{FF2B5EF4-FFF2-40B4-BE49-F238E27FC236}">
                <a16:creationId xmlns:a16="http://schemas.microsoft.com/office/drawing/2014/main" id="{E242A25E-A0E3-46DC-BDF8-5859EB4CADE7}"/>
              </a:ext>
            </a:extLst>
          </p:cNvPr>
          <p:cNvCxnSpPr>
            <a:cxnSpLocks/>
          </p:cNvCxnSpPr>
          <p:nvPr/>
        </p:nvCxnSpPr>
        <p:spPr>
          <a:xfrm>
            <a:off x="2965142" y="2475609"/>
            <a:ext cx="4225539" cy="1035104"/>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4" name="CasellaDiTesto 13">
            <a:extLst>
              <a:ext uri="{FF2B5EF4-FFF2-40B4-BE49-F238E27FC236}">
                <a16:creationId xmlns:a16="http://schemas.microsoft.com/office/drawing/2014/main" id="{E9E8A196-022F-4FE7-8204-E7303BBABDC0}"/>
              </a:ext>
            </a:extLst>
          </p:cNvPr>
          <p:cNvSpPr txBox="1"/>
          <p:nvPr/>
        </p:nvSpPr>
        <p:spPr>
          <a:xfrm>
            <a:off x="46967" y="3773289"/>
            <a:ext cx="1961965" cy="369332"/>
          </a:xfrm>
          <a:prstGeom prst="rect">
            <a:avLst/>
          </a:prstGeom>
          <a:noFill/>
        </p:spPr>
        <p:txBody>
          <a:bodyPr wrap="square" rtlCol="0">
            <a:spAutoFit/>
          </a:bodyPr>
          <a:lstStyle/>
          <a:p>
            <a:r>
              <a:rPr lang="it-IT" dirty="0" err="1">
                <a:solidFill>
                  <a:srgbClr val="C00000"/>
                </a:solidFill>
              </a:rPr>
              <a:t>Results</a:t>
            </a:r>
            <a:r>
              <a:rPr lang="it-IT" dirty="0">
                <a:solidFill>
                  <a:srgbClr val="C00000"/>
                </a:solidFill>
              </a:rPr>
              <a:t> </a:t>
            </a:r>
            <a:r>
              <a:rPr lang="it-IT" dirty="0" err="1">
                <a:solidFill>
                  <a:srgbClr val="C00000"/>
                </a:solidFill>
              </a:rPr>
              <a:t>analysis</a:t>
            </a:r>
            <a:r>
              <a:rPr lang="it-IT" dirty="0">
                <a:solidFill>
                  <a:srgbClr val="C00000"/>
                </a:solidFill>
              </a:rPr>
              <a:t>:</a:t>
            </a:r>
            <a:endParaRPr lang="en-GB" dirty="0">
              <a:solidFill>
                <a:srgbClr val="C00000"/>
              </a:solidFill>
            </a:endParaRPr>
          </a:p>
        </p:txBody>
      </p:sp>
      <p:pic>
        <p:nvPicPr>
          <p:cNvPr id="1028" name="Picture 4" descr="Csv file format - Free interface icons">
            <a:extLst>
              <a:ext uri="{FF2B5EF4-FFF2-40B4-BE49-F238E27FC236}">
                <a16:creationId xmlns:a16="http://schemas.microsoft.com/office/drawing/2014/main" id="{3951202A-215F-4646-8C1C-CA08455B8B0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613540" y="6291065"/>
            <a:ext cx="529655" cy="5296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87330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7D2C3C6-ADE5-436B-98DF-AF61DAC7F1EA}"/>
              </a:ext>
            </a:extLst>
          </p:cNvPr>
          <p:cNvSpPr>
            <a:spLocks noGrp="1"/>
          </p:cNvSpPr>
          <p:nvPr>
            <p:ph type="title"/>
          </p:nvPr>
        </p:nvSpPr>
        <p:spPr/>
        <p:txBody>
          <a:bodyPr/>
          <a:lstStyle/>
          <a:p>
            <a:r>
              <a:rPr lang="it-IT" dirty="0" err="1"/>
              <a:t>Outline</a:t>
            </a:r>
            <a:endParaRPr lang="it-IT" dirty="0"/>
          </a:p>
        </p:txBody>
      </p:sp>
      <p:sp>
        <p:nvSpPr>
          <p:cNvPr id="3" name="Segnaposto contenuto 2">
            <a:extLst>
              <a:ext uri="{FF2B5EF4-FFF2-40B4-BE49-F238E27FC236}">
                <a16:creationId xmlns:a16="http://schemas.microsoft.com/office/drawing/2014/main" id="{1DE23693-9392-4B33-ACDD-F39A6ECEB08F}"/>
              </a:ext>
            </a:extLst>
          </p:cNvPr>
          <p:cNvSpPr>
            <a:spLocks noGrp="1"/>
          </p:cNvSpPr>
          <p:nvPr>
            <p:ph idx="1"/>
          </p:nvPr>
        </p:nvSpPr>
        <p:spPr/>
        <p:txBody>
          <a:bodyPr>
            <a:normAutofit/>
          </a:bodyPr>
          <a:lstStyle/>
          <a:p>
            <a:pPr marL="514350" indent="-514350">
              <a:buFont typeface="+mj-lt"/>
              <a:buAutoNum type="arabicPeriod"/>
            </a:pPr>
            <a:r>
              <a:rPr lang="it-IT" dirty="0"/>
              <a:t>Clustering </a:t>
            </a:r>
            <a:r>
              <a:rPr lang="it-IT" dirty="0" err="1"/>
              <a:t>Algorithms</a:t>
            </a:r>
            <a:endParaRPr lang="it-IT" dirty="0"/>
          </a:p>
          <a:p>
            <a:pPr marL="514350" indent="-514350">
              <a:buFont typeface="+mj-lt"/>
              <a:buAutoNum type="arabicPeriod"/>
            </a:pPr>
            <a:r>
              <a:rPr lang="it-IT" dirty="0"/>
              <a:t>RFM model</a:t>
            </a:r>
          </a:p>
          <a:p>
            <a:pPr marL="514350" indent="-514350">
              <a:buFont typeface="+mj-lt"/>
              <a:buAutoNum type="arabicPeriod"/>
            </a:pPr>
            <a:r>
              <a:rPr lang="it-IT" dirty="0"/>
              <a:t>Datasets</a:t>
            </a:r>
          </a:p>
          <a:p>
            <a:pPr marL="514350" indent="-514350">
              <a:buFont typeface="+mj-lt"/>
              <a:buAutoNum type="arabicPeriod"/>
            </a:pPr>
            <a:r>
              <a:rPr lang="it-IT" dirty="0"/>
              <a:t>Data </a:t>
            </a:r>
            <a:r>
              <a:rPr lang="it-IT" dirty="0" err="1"/>
              <a:t>Preprocessing</a:t>
            </a:r>
            <a:endParaRPr lang="it-IT" dirty="0"/>
          </a:p>
          <a:p>
            <a:pPr marL="514350" indent="-514350">
              <a:buFont typeface="+mj-lt"/>
              <a:buAutoNum type="arabicPeriod"/>
            </a:pPr>
            <a:r>
              <a:rPr lang="it-IT" dirty="0" err="1"/>
              <a:t>Experimental</a:t>
            </a:r>
            <a:r>
              <a:rPr lang="it-IT" dirty="0"/>
              <a:t> Studies</a:t>
            </a:r>
          </a:p>
          <a:p>
            <a:pPr marL="514350" indent="-514350">
              <a:buFont typeface="+mj-lt"/>
              <a:buAutoNum type="arabicPeriod"/>
            </a:pPr>
            <a:r>
              <a:rPr lang="it-IT" dirty="0" err="1"/>
              <a:t>Conclusions</a:t>
            </a:r>
            <a:endParaRPr lang="it-IT" dirty="0"/>
          </a:p>
        </p:txBody>
      </p:sp>
    </p:spTree>
    <p:extLst>
      <p:ext uri="{BB962C8B-B14F-4D97-AF65-F5344CB8AC3E}">
        <p14:creationId xmlns:p14="http://schemas.microsoft.com/office/powerpoint/2010/main" val="370078802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14C2AC1-5298-4951-9BCD-C2CA27555EED}"/>
              </a:ext>
            </a:extLst>
          </p:cNvPr>
          <p:cNvSpPr>
            <a:spLocks noGrp="1"/>
          </p:cNvSpPr>
          <p:nvPr>
            <p:ph type="title"/>
          </p:nvPr>
        </p:nvSpPr>
        <p:spPr>
          <a:xfrm>
            <a:off x="298344" y="54211"/>
            <a:ext cx="4000130" cy="1588158"/>
          </a:xfrm>
        </p:spPr>
        <p:txBody>
          <a:bodyPr/>
          <a:lstStyle/>
          <a:p>
            <a:r>
              <a:rPr lang="it-IT" dirty="0"/>
              <a:t>Online Retail </a:t>
            </a:r>
            <a:r>
              <a:rPr lang="it-IT" dirty="0" err="1"/>
              <a:t>results</a:t>
            </a:r>
            <a:r>
              <a:rPr lang="it-IT" dirty="0"/>
              <a:t> </a:t>
            </a:r>
            <a:r>
              <a:rPr lang="it-IT" dirty="0" err="1"/>
              <a:t>example</a:t>
            </a:r>
            <a:endParaRPr lang="en-GB" dirty="0"/>
          </a:p>
        </p:txBody>
      </p:sp>
      <p:pic>
        <p:nvPicPr>
          <p:cNvPr id="5" name="Segnaposto contenuto 4" descr="Immagine che contiene testo, mensola, schermo, diverso&#10;&#10;Descrizione generata automaticamente">
            <a:extLst>
              <a:ext uri="{FF2B5EF4-FFF2-40B4-BE49-F238E27FC236}">
                <a16:creationId xmlns:a16="http://schemas.microsoft.com/office/drawing/2014/main" id="{151CBB3A-4AE7-44BE-A725-8C0DB82190BD}"/>
              </a:ext>
            </a:extLst>
          </p:cNvPr>
          <p:cNvPicPr>
            <a:picLocks noGrp="1" noChangeAspect="1"/>
          </p:cNvPicPr>
          <p:nvPr>
            <p:ph idx="1"/>
          </p:nvPr>
        </p:nvPicPr>
        <p:blipFill>
          <a:blip r:embed="rId2">
            <a:alphaModFix/>
            <a:extLst>
              <a:ext uri="{28A0092B-C50C-407E-A947-70E740481C1C}">
                <a14:useLocalDpi xmlns:a14="http://schemas.microsoft.com/office/drawing/2010/main" val="0"/>
              </a:ext>
            </a:extLst>
          </a:blip>
          <a:stretch>
            <a:fillRect/>
          </a:stretch>
        </p:blipFill>
        <p:spPr>
          <a:xfrm>
            <a:off x="8629452" y="3888419"/>
            <a:ext cx="3497257" cy="2969581"/>
          </a:xfrm>
          <a:solidFill>
            <a:schemeClr val="bg1"/>
          </a:solidFill>
        </p:spPr>
      </p:pic>
      <p:pic>
        <p:nvPicPr>
          <p:cNvPr id="7" name="Immagine 6" descr="Immagine che contiene testo, mensola, verde&#10;&#10;Descrizione generata automaticamente">
            <a:extLst>
              <a:ext uri="{FF2B5EF4-FFF2-40B4-BE49-F238E27FC236}">
                <a16:creationId xmlns:a16="http://schemas.microsoft.com/office/drawing/2014/main" id="{07E54104-51DA-4C93-94A3-C165423920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58074" y="383121"/>
            <a:ext cx="3408621" cy="3045879"/>
          </a:xfrm>
          <a:prstGeom prst="rect">
            <a:avLst/>
          </a:prstGeom>
          <a:solidFill>
            <a:schemeClr val="bg1"/>
          </a:solidFill>
        </p:spPr>
      </p:pic>
      <p:sp>
        <p:nvSpPr>
          <p:cNvPr id="8" name="CasellaDiTesto 7">
            <a:extLst>
              <a:ext uri="{FF2B5EF4-FFF2-40B4-BE49-F238E27FC236}">
                <a16:creationId xmlns:a16="http://schemas.microsoft.com/office/drawing/2014/main" id="{339E373C-51D4-47E4-8656-3FBE3EB8D606}"/>
              </a:ext>
            </a:extLst>
          </p:cNvPr>
          <p:cNvSpPr txBox="1"/>
          <p:nvPr/>
        </p:nvSpPr>
        <p:spPr>
          <a:xfrm>
            <a:off x="9719939" y="40422"/>
            <a:ext cx="1695635" cy="369332"/>
          </a:xfrm>
          <a:prstGeom prst="rect">
            <a:avLst/>
          </a:prstGeom>
          <a:noFill/>
        </p:spPr>
        <p:txBody>
          <a:bodyPr wrap="square" rtlCol="0">
            <a:spAutoFit/>
          </a:bodyPr>
          <a:lstStyle/>
          <a:p>
            <a:r>
              <a:rPr lang="it-IT" dirty="0"/>
              <a:t>K-</a:t>
            </a:r>
            <a:r>
              <a:rPr lang="it-IT" dirty="0" err="1"/>
              <a:t>Means</a:t>
            </a:r>
            <a:endParaRPr lang="en-GB" dirty="0"/>
          </a:p>
        </p:txBody>
      </p:sp>
      <p:sp>
        <p:nvSpPr>
          <p:cNvPr id="9" name="CasellaDiTesto 8">
            <a:extLst>
              <a:ext uri="{FF2B5EF4-FFF2-40B4-BE49-F238E27FC236}">
                <a16:creationId xmlns:a16="http://schemas.microsoft.com/office/drawing/2014/main" id="{E99689BD-3D95-4B8E-B9A4-0B0FE3D0BB9D}"/>
              </a:ext>
            </a:extLst>
          </p:cNvPr>
          <p:cNvSpPr txBox="1"/>
          <p:nvPr/>
        </p:nvSpPr>
        <p:spPr>
          <a:xfrm>
            <a:off x="9719939" y="3554597"/>
            <a:ext cx="1491448" cy="369332"/>
          </a:xfrm>
          <a:prstGeom prst="rect">
            <a:avLst/>
          </a:prstGeom>
          <a:noFill/>
        </p:spPr>
        <p:txBody>
          <a:bodyPr wrap="square" rtlCol="0">
            <a:spAutoFit/>
          </a:bodyPr>
          <a:lstStyle/>
          <a:p>
            <a:r>
              <a:rPr lang="it-IT" dirty="0"/>
              <a:t>DBSCAN</a:t>
            </a:r>
            <a:endParaRPr lang="en-GB" dirty="0"/>
          </a:p>
        </p:txBody>
      </p:sp>
      <p:sp>
        <p:nvSpPr>
          <p:cNvPr id="11" name="CasellaDiTesto 10">
            <a:extLst>
              <a:ext uri="{FF2B5EF4-FFF2-40B4-BE49-F238E27FC236}">
                <a16:creationId xmlns:a16="http://schemas.microsoft.com/office/drawing/2014/main" id="{F7C8281B-502B-468F-8848-2E2288BCDD02}"/>
              </a:ext>
            </a:extLst>
          </p:cNvPr>
          <p:cNvSpPr txBox="1"/>
          <p:nvPr/>
        </p:nvSpPr>
        <p:spPr>
          <a:xfrm>
            <a:off x="225305" y="3345480"/>
            <a:ext cx="8146338" cy="2462213"/>
          </a:xfrm>
          <a:prstGeom prst="rect">
            <a:avLst/>
          </a:prstGeom>
          <a:noFill/>
        </p:spPr>
        <p:txBody>
          <a:bodyPr wrap="square" rtlCol="0">
            <a:spAutoFit/>
          </a:bodyPr>
          <a:lstStyle/>
          <a:p>
            <a:pPr marL="285750" indent="-285750">
              <a:spcAft>
                <a:spcPts val="600"/>
              </a:spcAft>
              <a:buFont typeface="Arial" panose="020B0604020202020204" pitchFamily="34" charset="0"/>
              <a:buChar char="•"/>
            </a:pPr>
            <a:r>
              <a:rPr lang="en-GB" dirty="0"/>
              <a:t>The results in the two cases are very different from each other, but it’s clear that </a:t>
            </a:r>
            <a:r>
              <a:rPr lang="en-GB" b="1" dirty="0"/>
              <a:t>K-Means produces results more useful for the task of customer segmentation</a:t>
            </a:r>
          </a:p>
          <a:p>
            <a:pPr marL="285750" indent="-285750">
              <a:spcAft>
                <a:spcPts val="600"/>
              </a:spcAft>
              <a:buFont typeface="Arial" panose="020B0604020202020204" pitchFamily="34" charset="0"/>
              <a:buChar char="•"/>
            </a:pPr>
            <a:r>
              <a:rPr lang="en-GB" dirty="0"/>
              <a:t>In the second case the segment with cluster Id equal to 0 are the samples treated as outliers by the model, to include this in one clusters the  parameter needs to be increased, but increasing that param causes the merging of the other clusters, resulting in one single big cluster that is useless in our analysis</a:t>
            </a:r>
          </a:p>
          <a:p>
            <a:pPr marL="285750" indent="-285750">
              <a:spcAft>
                <a:spcPts val="600"/>
              </a:spcAft>
              <a:buFont typeface="Arial" panose="020B0604020202020204" pitchFamily="34" charset="0"/>
              <a:buChar char="•"/>
            </a:pPr>
            <a:r>
              <a:rPr lang="en-GB" dirty="0"/>
              <a:t>In the case of DBSCAN the extreme values for the features make that the samples are treated as outliers</a:t>
            </a:r>
          </a:p>
        </p:txBody>
      </p:sp>
      <p:pic>
        <p:nvPicPr>
          <p:cNvPr id="13" name="Immagine 12">
            <a:extLst>
              <a:ext uri="{FF2B5EF4-FFF2-40B4-BE49-F238E27FC236}">
                <a16:creationId xmlns:a16="http://schemas.microsoft.com/office/drawing/2014/main" id="{8D28B543-2609-4945-9411-BB4129B86D0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13873" y="409754"/>
            <a:ext cx="3785317" cy="2811750"/>
          </a:xfrm>
          <a:prstGeom prst="rect">
            <a:avLst/>
          </a:prstGeom>
        </p:spPr>
      </p:pic>
      <p:sp>
        <p:nvSpPr>
          <p:cNvPr id="14" name="CasellaDiTesto 13">
            <a:extLst>
              <a:ext uri="{FF2B5EF4-FFF2-40B4-BE49-F238E27FC236}">
                <a16:creationId xmlns:a16="http://schemas.microsoft.com/office/drawing/2014/main" id="{4637E6DD-80E7-4481-88B9-A087622069D7}"/>
              </a:ext>
            </a:extLst>
          </p:cNvPr>
          <p:cNvSpPr txBox="1"/>
          <p:nvPr/>
        </p:nvSpPr>
        <p:spPr>
          <a:xfrm>
            <a:off x="5797119" y="101112"/>
            <a:ext cx="1908697" cy="369332"/>
          </a:xfrm>
          <a:prstGeom prst="rect">
            <a:avLst/>
          </a:prstGeom>
          <a:noFill/>
        </p:spPr>
        <p:txBody>
          <a:bodyPr wrap="square" rtlCol="0">
            <a:spAutoFit/>
          </a:bodyPr>
          <a:lstStyle/>
          <a:p>
            <a:r>
              <a:rPr lang="it-IT" dirty="0"/>
              <a:t>Elbow line plot</a:t>
            </a:r>
            <a:endParaRPr lang="en-GB" dirty="0"/>
          </a:p>
        </p:txBody>
      </p:sp>
      <p:sp>
        <p:nvSpPr>
          <p:cNvPr id="16" name="CasellaDiTesto 15">
            <a:extLst>
              <a:ext uri="{FF2B5EF4-FFF2-40B4-BE49-F238E27FC236}">
                <a16:creationId xmlns:a16="http://schemas.microsoft.com/office/drawing/2014/main" id="{4C5DA7BE-68A4-47A4-B34C-FC3F1EF08B67}"/>
              </a:ext>
            </a:extLst>
          </p:cNvPr>
          <p:cNvSpPr txBox="1"/>
          <p:nvPr/>
        </p:nvSpPr>
        <p:spPr>
          <a:xfrm>
            <a:off x="791794" y="1871553"/>
            <a:ext cx="3151573" cy="923330"/>
          </a:xfrm>
          <a:prstGeom prst="rect">
            <a:avLst/>
          </a:prstGeom>
          <a:noFill/>
          <a:ln>
            <a:solidFill>
              <a:srgbClr val="C00000"/>
            </a:solidFill>
          </a:ln>
        </p:spPr>
        <p:txBody>
          <a:bodyPr wrap="square" rtlCol="0">
            <a:spAutoFit/>
          </a:bodyPr>
          <a:lstStyle/>
          <a:p>
            <a:r>
              <a:rPr lang="it-IT" dirty="0"/>
              <a:t>Elbow </a:t>
            </a:r>
            <a:r>
              <a:rPr lang="it-IT" dirty="0" err="1"/>
              <a:t>method</a:t>
            </a:r>
            <a:r>
              <a:rPr lang="it-IT" dirty="0"/>
              <a:t> to </a:t>
            </a:r>
            <a:r>
              <a:rPr lang="it-IT" dirty="0" err="1"/>
              <a:t>choose</a:t>
            </a:r>
            <a:r>
              <a:rPr lang="it-IT" dirty="0"/>
              <a:t> the </a:t>
            </a:r>
            <a:r>
              <a:rPr lang="it-IT" dirty="0" err="1"/>
              <a:t>right</a:t>
            </a:r>
            <a:r>
              <a:rPr lang="it-IT" dirty="0"/>
              <a:t> </a:t>
            </a:r>
            <a:r>
              <a:rPr lang="it-IT" dirty="0" err="1"/>
              <a:t>number</a:t>
            </a:r>
            <a:r>
              <a:rPr lang="it-IT" dirty="0"/>
              <a:t> of clusters in case of K-</a:t>
            </a:r>
            <a:r>
              <a:rPr lang="it-IT" dirty="0" err="1"/>
              <a:t>Means</a:t>
            </a:r>
            <a:endParaRPr lang="en-GB" dirty="0"/>
          </a:p>
        </p:txBody>
      </p:sp>
      <p:cxnSp>
        <p:nvCxnSpPr>
          <p:cNvPr id="18" name="Connettore 2 17">
            <a:extLst>
              <a:ext uri="{FF2B5EF4-FFF2-40B4-BE49-F238E27FC236}">
                <a16:creationId xmlns:a16="http://schemas.microsoft.com/office/drawing/2014/main" id="{A0A98A9E-9A57-4DB2-ACF8-C35F05CE2AFF}"/>
              </a:ext>
            </a:extLst>
          </p:cNvPr>
          <p:cNvCxnSpPr>
            <a:cxnSpLocks/>
            <a:stCxn id="16" idx="3"/>
          </p:cNvCxnSpPr>
          <p:nvPr/>
        </p:nvCxnSpPr>
        <p:spPr>
          <a:xfrm flipV="1">
            <a:off x="3943367" y="2330099"/>
            <a:ext cx="355107" cy="3119"/>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823312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0B4C7ED-DF35-4E82-A1FD-65C3A5A4D407}"/>
              </a:ext>
            </a:extLst>
          </p:cNvPr>
          <p:cNvSpPr>
            <a:spLocks noGrp="1"/>
          </p:cNvSpPr>
          <p:nvPr>
            <p:ph type="title"/>
          </p:nvPr>
        </p:nvSpPr>
        <p:spPr>
          <a:xfrm>
            <a:off x="838200" y="59870"/>
            <a:ext cx="10515600" cy="932318"/>
          </a:xfrm>
        </p:spPr>
        <p:txBody>
          <a:bodyPr/>
          <a:lstStyle/>
          <a:p>
            <a:r>
              <a:rPr lang="it-IT" dirty="0"/>
              <a:t>Online Retail </a:t>
            </a:r>
            <a:r>
              <a:rPr lang="it-IT" dirty="0" err="1"/>
              <a:t>results</a:t>
            </a:r>
            <a:r>
              <a:rPr lang="it-IT" dirty="0"/>
              <a:t> </a:t>
            </a:r>
            <a:r>
              <a:rPr lang="it-IT" dirty="0" err="1"/>
              <a:t>example</a:t>
            </a:r>
            <a:endParaRPr lang="en-GB" dirty="0"/>
          </a:p>
        </p:txBody>
      </p:sp>
      <p:pic>
        <p:nvPicPr>
          <p:cNvPr id="5" name="Segnaposto contenuto 4">
            <a:extLst>
              <a:ext uri="{FF2B5EF4-FFF2-40B4-BE49-F238E27FC236}">
                <a16:creationId xmlns:a16="http://schemas.microsoft.com/office/drawing/2014/main" id="{4993419B-7B6B-4A55-BFC9-F2534B33729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0146" y="1177389"/>
            <a:ext cx="3475515" cy="1702293"/>
          </a:xfrm>
        </p:spPr>
      </p:pic>
      <p:pic>
        <p:nvPicPr>
          <p:cNvPr id="7" name="Immagine 6">
            <a:extLst>
              <a:ext uri="{FF2B5EF4-FFF2-40B4-BE49-F238E27FC236}">
                <a16:creationId xmlns:a16="http://schemas.microsoft.com/office/drawing/2014/main" id="{3920602E-76AC-40F6-9E92-278B44CF00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43561" y="1220250"/>
            <a:ext cx="3504131" cy="1720292"/>
          </a:xfrm>
          <a:prstGeom prst="rect">
            <a:avLst/>
          </a:prstGeom>
        </p:spPr>
      </p:pic>
      <p:pic>
        <p:nvPicPr>
          <p:cNvPr id="9" name="Immagine 8">
            <a:extLst>
              <a:ext uri="{FF2B5EF4-FFF2-40B4-BE49-F238E27FC236}">
                <a16:creationId xmlns:a16="http://schemas.microsoft.com/office/drawing/2014/main" id="{354E9E48-8A0D-4DFD-836F-474BD4AF5C1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39948" y="1159390"/>
            <a:ext cx="3504130" cy="1720292"/>
          </a:xfrm>
          <a:prstGeom prst="rect">
            <a:avLst/>
          </a:prstGeom>
        </p:spPr>
      </p:pic>
      <p:sp>
        <p:nvSpPr>
          <p:cNvPr id="10" name="CasellaDiTesto 9">
            <a:extLst>
              <a:ext uri="{FF2B5EF4-FFF2-40B4-BE49-F238E27FC236}">
                <a16:creationId xmlns:a16="http://schemas.microsoft.com/office/drawing/2014/main" id="{10BC04F7-F2FD-4532-9C63-5B2B79461B6F}"/>
              </a:ext>
            </a:extLst>
          </p:cNvPr>
          <p:cNvSpPr txBox="1"/>
          <p:nvPr/>
        </p:nvSpPr>
        <p:spPr>
          <a:xfrm>
            <a:off x="1591893" y="891123"/>
            <a:ext cx="1473693" cy="369332"/>
          </a:xfrm>
          <a:prstGeom prst="rect">
            <a:avLst/>
          </a:prstGeom>
          <a:noFill/>
        </p:spPr>
        <p:txBody>
          <a:bodyPr wrap="square" rtlCol="0">
            <a:spAutoFit/>
          </a:bodyPr>
          <a:lstStyle/>
          <a:p>
            <a:r>
              <a:rPr lang="it-IT" dirty="0" err="1"/>
              <a:t>Recency</a:t>
            </a:r>
            <a:endParaRPr lang="en-GB" dirty="0"/>
          </a:p>
        </p:txBody>
      </p:sp>
      <p:sp>
        <p:nvSpPr>
          <p:cNvPr id="11" name="CasellaDiTesto 10">
            <a:extLst>
              <a:ext uri="{FF2B5EF4-FFF2-40B4-BE49-F238E27FC236}">
                <a16:creationId xmlns:a16="http://schemas.microsoft.com/office/drawing/2014/main" id="{D2D67672-7868-4157-8C87-BFAC74DBF52D}"/>
              </a:ext>
            </a:extLst>
          </p:cNvPr>
          <p:cNvSpPr txBox="1"/>
          <p:nvPr/>
        </p:nvSpPr>
        <p:spPr>
          <a:xfrm>
            <a:off x="5211100" y="891123"/>
            <a:ext cx="1332395" cy="369332"/>
          </a:xfrm>
          <a:prstGeom prst="rect">
            <a:avLst/>
          </a:prstGeom>
          <a:noFill/>
        </p:spPr>
        <p:txBody>
          <a:bodyPr wrap="square" rtlCol="0">
            <a:spAutoFit/>
          </a:bodyPr>
          <a:lstStyle/>
          <a:p>
            <a:r>
              <a:rPr lang="it-IT" dirty="0"/>
              <a:t>Frequency</a:t>
            </a:r>
            <a:endParaRPr lang="en-GB" dirty="0"/>
          </a:p>
        </p:txBody>
      </p:sp>
      <p:sp>
        <p:nvSpPr>
          <p:cNvPr id="12" name="CasellaDiTesto 11">
            <a:extLst>
              <a:ext uri="{FF2B5EF4-FFF2-40B4-BE49-F238E27FC236}">
                <a16:creationId xmlns:a16="http://schemas.microsoft.com/office/drawing/2014/main" id="{7389A4B4-A25D-4BB1-A246-D904E7F7F89A}"/>
              </a:ext>
            </a:extLst>
          </p:cNvPr>
          <p:cNvSpPr txBox="1"/>
          <p:nvPr/>
        </p:nvSpPr>
        <p:spPr>
          <a:xfrm>
            <a:off x="9269941" y="854274"/>
            <a:ext cx="2086162" cy="369332"/>
          </a:xfrm>
          <a:prstGeom prst="rect">
            <a:avLst/>
          </a:prstGeom>
          <a:noFill/>
        </p:spPr>
        <p:txBody>
          <a:bodyPr wrap="square" rtlCol="0">
            <a:spAutoFit/>
          </a:bodyPr>
          <a:lstStyle/>
          <a:p>
            <a:r>
              <a:rPr lang="it-IT" dirty="0" err="1"/>
              <a:t>Monetary</a:t>
            </a:r>
            <a:r>
              <a:rPr lang="it-IT" dirty="0"/>
              <a:t> Value</a:t>
            </a:r>
            <a:endParaRPr lang="en-GB" dirty="0"/>
          </a:p>
        </p:txBody>
      </p:sp>
      <p:sp>
        <p:nvSpPr>
          <p:cNvPr id="14" name="Rettangolo 13">
            <a:extLst>
              <a:ext uri="{FF2B5EF4-FFF2-40B4-BE49-F238E27FC236}">
                <a16:creationId xmlns:a16="http://schemas.microsoft.com/office/drawing/2014/main" id="{C7E34F0B-9E23-4F68-860F-9B20CF370EF2}"/>
              </a:ext>
            </a:extLst>
          </p:cNvPr>
          <p:cNvSpPr/>
          <p:nvPr/>
        </p:nvSpPr>
        <p:spPr>
          <a:xfrm>
            <a:off x="0" y="5797118"/>
            <a:ext cx="12118019" cy="10010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13" name="CasellaDiTesto 12">
                <a:extLst>
                  <a:ext uri="{FF2B5EF4-FFF2-40B4-BE49-F238E27FC236}">
                    <a16:creationId xmlns:a16="http://schemas.microsoft.com/office/drawing/2014/main" id="{43DF18FB-835F-4BF9-A169-BF5C4B83A069}"/>
                  </a:ext>
                </a:extLst>
              </p:cNvPr>
              <p:cNvSpPr txBox="1"/>
              <p:nvPr/>
            </p:nvSpPr>
            <p:spPr>
              <a:xfrm>
                <a:off x="142043" y="2903693"/>
                <a:ext cx="11771790" cy="4062651"/>
              </a:xfrm>
              <a:prstGeom prst="rect">
                <a:avLst/>
              </a:prstGeom>
              <a:noFill/>
            </p:spPr>
            <p:txBody>
              <a:bodyPr wrap="square" rtlCol="0">
                <a:spAutoFit/>
              </a:bodyPr>
              <a:lstStyle/>
              <a:p>
                <a:pPr marL="285750" indent="-285750">
                  <a:buFont typeface="Arial" panose="020B0604020202020204" pitchFamily="34" charset="0"/>
                  <a:buChar char="•"/>
                </a:pPr>
                <a:r>
                  <a:rPr lang="en-GB" sz="1600" dirty="0"/>
                  <a:t>Cluster 0 (Red): customers that make low-cost purchases, with a relatively low frequency, but above 1, and made their last purchase more recently, so they can be newest users. We can categorize them in </a:t>
                </a:r>
                <a:r>
                  <a:rPr lang="en-GB" sz="1600" b="1" dirty="0"/>
                  <a:t>Promising</a:t>
                </a:r>
                <a:r>
                  <a:rPr lang="en-GB" sz="1600" dirty="0"/>
                  <a:t>. </a:t>
                </a:r>
              </a:p>
              <a:p>
                <a:pPr marL="742950" lvl="1" indent="-285750">
                  <a:buFont typeface="Arial" panose="020B0604020202020204" pitchFamily="34" charset="0"/>
                  <a:buChar char="•"/>
                </a:pPr>
                <a:r>
                  <a:rPr lang="en-GB" sz="1600" dirty="0"/>
                  <a:t>Marketing </a:t>
                </a:r>
                <a14:m>
                  <m:oMath xmlns:m="http://schemas.openxmlformats.org/officeDocument/2006/math">
                    <m:r>
                      <a:rPr lang="en-GB" sz="1600" i="1" smtClean="0">
                        <a:latin typeface="Cambria Math" panose="02040503050406030204" pitchFamily="18" charset="0"/>
                        <a:ea typeface="Cambria Math" panose="02040503050406030204" pitchFamily="18" charset="0"/>
                      </a:rPr>
                      <m:t>→</m:t>
                    </m:r>
                  </m:oMath>
                </a14:m>
                <a:r>
                  <a:rPr lang="en-GB" sz="1600" dirty="0"/>
                  <a:t> Start building relationships with these customers by providing onboarding support and special offers to increase their visits.</a:t>
                </a:r>
              </a:p>
              <a:p>
                <a:pPr marL="285750" indent="-285750">
                  <a:buFont typeface="Arial" panose="020B0604020202020204" pitchFamily="34" charset="0"/>
                  <a:buChar char="•"/>
                </a:pPr>
                <a:r>
                  <a:rPr lang="en-GB" sz="1600" dirty="0"/>
                  <a:t>Cluster 1 (Orange): users with a decent spend, but not as frequent as the cluster 4. We can categorize them in </a:t>
                </a:r>
                <a:r>
                  <a:rPr lang="en-GB" sz="1600" b="1" dirty="0"/>
                  <a:t>Loyal customers</a:t>
                </a:r>
                <a:r>
                  <a:rPr lang="en-GB" sz="1600" dirty="0"/>
                  <a:t>. </a:t>
                </a:r>
              </a:p>
              <a:p>
                <a:pPr marL="742950" lvl="1" indent="-285750">
                  <a:buFont typeface="Arial" panose="020B0604020202020204" pitchFamily="34" charset="0"/>
                  <a:buChar char="•"/>
                </a:pPr>
                <a:r>
                  <a:rPr lang="en-GB" sz="1600" dirty="0"/>
                  <a:t>Marketing </a:t>
                </a:r>
                <a14:m>
                  <m:oMath xmlns:m="http://schemas.openxmlformats.org/officeDocument/2006/math">
                    <m:r>
                      <a:rPr lang="en-GB" sz="1600" i="1" smtClean="0">
                        <a:latin typeface="Cambria Math" panose="02040503050406030204" pitchFamily="18" charset="0"/>
                        <a:ea typeface="Cambria Math" panose="02040503050406030204" pitchFamily="18" charset="0"/>
                      </a:rPr>
                      <m:t>→</m:t>
                    </m:r>
                  </m:oMath>
                </a14:m>
                <a:r>
                  <a:rPr lang="en-GB" sz="1600" dirty="0"/>
                  <a:t> Advocacy programs and reviews are common strategies. Lastly, consider rewarding these customers with Free Shipping or other like benefits.</a:t>
                </a:r>
              </a:p>
              <a:p>
                <a:pPr marL="285750" indent="-285750">
                  <a:buFont typeface="Arial" panose="020B0604020202020204" pitchFamily="34" charset="0"/>
                  <a:buChar char="•"/>
                </a:pPr>
                <a:r>
                  <a:rPr lang="en-GB" sz="1600" dirty="0"/>
                  <a:t>Cluster 2 (Yellow): customers with lower frequency and monetary value and higher recency. These are </a:t>
                </a:r>
                <a:r>
                  <a:rPr lang="en-GB" sz="1600" b="1" dirty="0"/>
                  <a:t>Lost cheap customers</a:t>
                </a:r>
                <a:r>
                  <a:rPr lang="en-GB" sz="1600" dirty="0"/>
                  <a:t>.</a:t>
                </a:r>
              </a:p>
              <a:p>
                <a:pPr marL="742950" lvl="1" indent="-285750">
                  <a:buFont typeface="Arial" panose="020B0604020202020204" pitchFamily="34" charset="0"/>
                  <a:buChar char="•"/>
                </a:pPr>
                <a:r>
                  <a:rPr lang="en-GB" sz="1600" dirty="0"/>
                  <a:t>Marketing </a:t>
                </a:r>
                <a14:m>
                  <m:oMath xmlns:m="http://schemas.openxmlformats.org/officeDocument/2006/math">
                    <m:r>
                      <a:rPr lang="en-GB" sz="1600" i="1" smtClean="0">
                        <a:latin typeface="Cambria Math" panose="02040503050406030204" pitchFamily="18" charset="0"/>
                        <a:ea typeface="Cambria Math" panose="02040503050406030204" pitchFamily="18" charset="0"/>
                      </a:rPr>
                      <m:t>→ </m:t>
                    </m:r>
                  </m:oMath>
                </a14:m>
                <a:r>
                  <a:rPr lang="en-GB" sz="1600" dirty="0"/>
                  <a:t>Don’t spend too much trying to re-acquire them</a:t>
                </a:r>
              </a:p>
              <a:p>
                <a:pPr marL="285750" indent="-285750">
                  <a:buFont typeface="Arial" panose="020B0604020202020204" pitchFamily="34" charset="0"/>
                  <a:buChar char="•"/>
                </a:pPr>
                <a:r>
                  <a:rPr lang="en-GB" sz="1600" dirty="0"/>
                  <a:t>Cluster with id 3 (Light Green) represents users that purchase medium amounts, with a relatively low frequency and not very recent. We can categorize them in </a:t>
                </a:r>
                <a:r>
                  <a:rPr lang="en-GB" sz="1600" b="1" dirty="0"/>
                  <a:t>Almost lost</a:t>
                </a:r>
                <a:r>
                  <a:rPr lang="en-GB" sz="1600" dirty="0"/>
                  <a:t>.</a:t>
                </a:r>
              </a:p>
              <a:p>
                <a:pPr marL="742950" lvl="1" indent="-285750">
                  <a:buFont typeface="Arial" panose="020B0604020202020204" pitchFamily="34" charset="0"/>
                  <a:buChar char="•"/>
                </a:pPr>
                <a:r>
                  <a:rPr lang="en-GB" sz="1600" dirty="0"/>
                  <a:t>Marketing </a:t>
                </a:r>
                <a14:m>
                  <m:oMath xmlns:m="http://schemas.openxmlformats.org/officeDocument/2006/math">
                    <m:r>
                      <a:rPr lang="en-GB" sz="1600" i="1" smtClean="0">
                        <a:latin typeface="Cambria Math" panose="02040503050406030204" pitchFamily="18" charset="0"/>
                        <a:ea typeface="Cambria Math" panose="02040503050406030204" pitchFamily="18" charset="0"/>
                      </a:rPr>
                      <m:t>→</m:t>
                    </m:r>
                    <m:r>
                      <m:rPr>
                        <m:nor/>
                      </m:rPr>
                      <a:rPr lang="en-GB" sz="1600"/>
                      <m:t>Aggressive</m:t>
                    </m:r>
                    <m:r>
                      <m:rPr>
                        <m:nor/>
                      </m:rPr>
                      <a:rPr lang="en-GB" sz="1600"/>
                      <m:t> </m:t>
                    </m:r>
                    <m:r>
                      <m:rPr>
                        <m:nor/>
                      </m:rPr>
                      <a:rPr lang="en-GB" sz="1600"/>
                      <m:t>price</m:t>
                    </m:r>
                    <m:r>
                      <m:rPr>
                        <m:nor/>
                      </m:rPr>
                      <a:rPr lang="en-GB" sz="1600"/>
                      <m:t> </m:t>
                    </m:r>
                    <m:r>
                      <m:rPr>
                        <m:nor/>
                      </m:rPr>
                      <a:rPr lang="en-GB" sz="1600"/>
                      <m:t>incentives</m:t>
                    </m:r>
                    <m:r>
                      <m:rPr>
                        <m:nor/>
                      </m:rPr>
                      <a:rPr lang="en-GB" sz="1600"/>
                      <m:t> </m:t>
                    </m:r>
                    <m:r>
                      <m:rPr>
                        <m:nor/>
                      </m:rPr>
                      <a:rPr lang="en-GB" sz="1600"/>
                      <m:t>and</m:t>
                    </m:r>
                    <m:r>
                      <m:rPr>
                        <m:nor/>
                      </m:rPr>
                      <a:rPr lang="en-GB" sz="1600"/>
                      <m:t> </m:t>
                    </m:r>
                    <m:r>
                      <m:rPr>
                        <m:nor/>
                      </m:rPr>
                      <a:rPr lang="en-GB" sz="1600"/>
                      <m:t>new</m:t>
                    </m:r>
                    <m:r>
                      <m:rPr>
                        <m:nor/>
                      </m:rPr>
                      <a:rPr lang="en-GB" sz="1600"/>
                      <m:t> </m:t>
                    </m:r>
                    <m:r>
                      <m:rPr>
                        <m:nor/>
                      </m:rPr>
                      <a:rPr lang="en-GB" sz="1600"/>
                      <m:t>products</m:t>
                    </m:r>
                    <m:r>
                      <m:rPr>
                        <m:nor/>
                      </m:rPr>
                      <a:rPr lang="en-GB" sz="1600"/>
                      <m:t> </m:t>
                    </m:r>
                    <m:r>
                      <m:rPr>
                        <m:nor/>
                      </m:rPr>
                      <a:rPr lang="en-GB" sz="1600"/>
                      <m:t>launches</m:t>
                    </m:r>
                  </m:oMath>
                </a14:m>
                <a:endParaRPr lang="en-GB" sz="1600" dirty="0"/>
              </a:p>
              <a:p>
                <a:pPr marL="285750" indent="-285750">
                  <a:buFont typeface="Arial" panose="020B0604020202020204" pitchFamily="34" charset="0"/>
                  <a:buChar char="•"/>
                </a:pPr>
                <a:r>
                  <a:rPr lang="en-GB" sz="1600" dirty="0"/>
                  <a:t>Cluster 4 (Green): customers who shop often and with high amount, at the same time is the cluster with less amount of customers. These are surely the </a:t>
                </a:r>
                <a:r>
                  <a:rPr lang="en-GB" sz="1600" b="1" dirty="0"/>
                  <a:t>Best/Core customers</a:t>
                </a:r>
                <a:r>
                  <a:rPr lang="en-GB" sz="1600" dirty="0"/>
                  <a:t>.</a:t>
                </a:r>
              </a:p>
              <a:p>
                <a:pPr marL="742950" lvl="1" indent="-285750">
                  <a:buFont typeface="Arial" panose="020B0604020202020204" pitchFamily="34" charset="0"/>
                  <a:buChar char="•"/>
                </a:pPr>
                <a:r>
                  <a:rPr lang="en-GB" sz="1600" dirty="0"/>
                  <a:t>Marketing </a:t>
                </a:r>
                <a14:m>
                  <m:oMath xmlns:m="http://schemas.openxmlformats.org/officeDocument/2006/math">
                    <m:r>
                      <a:rPr lang="en-GB" sz="1600" i="1" smtClean="0">
                        <a:latin typeface="Cambria Math" panose="02040503050406030204" pitchFamily="18" charset="0"/>
                        <a:ea typeface="Cambria Math" panose="02040503050406030204" pitchFamily="18" charset="0"/>
                      </a:rPr>
                      <m:t>→</m:t>
                    </m:r>
                    <m:r>
                      <m:rPr>
                        <m:nor/>
                      </m:rPr>
                      <a:rPr lang="en-GB" sz="1600"/>
                      <m:t>No</m:t>
                    </m:r>
                    <m:r>
                      <m:rPr>
                        <m:nor/>
                      </m:rPr>
                      <a:rPr lang="en-GB" sz="1600"/>
                      <m:t> </m:t>
                    </m:r>
                    <m:r>
                      <m:rPr>
                        <m:nor/>
                      </m:rPr>
                      <a:rPr lang="en-GB" sz="1600"/>
                      <m:t>price</m:t>
                    </m:r>
                    <m:r>
                      <m:rPr>
                        <m:nor/>
                      </m:rPr>
                      <a:rPr lang="en-GB" sz="1600"/>
                      <m:t> </m:t>
                    </m:r>
                    <m:r>
                      <m:rPr>
                        <m:nor/>
                      </m:rPr>
                      <a:rPr lang="en-GB" sz="1600"/>
                      <m:t>incentives</m:t>
                    </m:r>
                    <m:r>
                      <m:rPr>
                        <m:nor/>
                      </m:rPr>
                      <a:rPr lang="en-GB" sz="1600"/>
                      <m:t>, </m:t>
                    </m:r>
                    <m:r>
                      <m:rPr>
                        <m:nor/>
                      </m:rPr>
                      <a:rPr lang="en-GB" sz="1600"/>
                      <m:t>new</m:t>
                    </m:r>
                    <m:r>
                      <m:rPr>
                        <m:nor/>
                      </m:rPr>
                      <a:rPr lang="en-GB" sz="1600"/>
                      <m:t> </m:t>
                    </m:r>
                    <m:r>
                      <m:rPr>
                        <m:nor/>
                      </m:rPr>
                      <a:rPr lang="en-GB" sz="1600"/>
                      <m:t>products</m:t>
                    </m:r>
                    <m:r>
                      <m:rPr>
                        <m:nor/>
                      </m:rPr>
                      <a:rPr lang="en-GB" sz="1600"/>
                      <m:t> </m:t>
                    </m:r>
                    <m:r>
                      <m:rPr>
                        <m:nor/>
                      </m:rPr>
                      <a:rPr lang="en-GB" sz="1600"/>
                      <m:t>or</m:t>
                    </m:r>
                    <m:r>
                      <m:rPr>
                        <m:nor/>
                      </m:rPr>
                      <a:rPr lang="en-GB" sz="1600"/>
                      <m:t> </m:t>
                    </m:r>
                    <m:r>
                      <m:rPr>
                        <m:nor/>
                      </m:rPr>
                      <a:rPr lang="en-GB" sz="1600"/>
                      <m:t>loyalty</m:t>
                    </m:r>
                    <m:r>
                      <m:rPr>
                        <m:nor/>
                      </m:rPr>
                      <a:rPr lang="en-GB" sz="1600"/>
                      <m:t> </m:t>
                    </m:r>
                    <m:r>
                      <m:rPr>
                        <m:nor/>
                      </m:rPr>
                      <a:rPr lang="en-GB" sz="1600"/>
                      <m:t>programs</m:t>
                    </m:r>
                    <m:r>
                      <m:rPr>
                        <m:nor/>
                      </m:rPr>
                      <a:rPr lang="en-GB" sz="1600"/>
                      <m:t>. </m:t>
                    </m:r>
                    <m:r>
                      <m:rPr>
                        <m:nor/>
                      </m:rPr>
                      <a:rPr lang="en-GB" sz="1600"/>
                      <m:t>Focus</m:t>
                    </m:r>
                    <m:r>
                      <m:rPr>
                        <m:nor/>
                      </m:rPr>
                      <a:rPr lang="en-GB" sz="1600"/>
                      <m:t> </m:t>
                    </m:r>
                    <m:r>
                      <m:rPr>
                        <m:nor/>
                      </m:rPr>
                      <a:rPr lang="en-GB" sz="1600"/>
                      <m:t>on</m:t>
                    </m:r>
                    <m:r>
                      <m:rPr>
                        <m:nor/>
                      </m:rPr>
                      <a:rPr lang="en-GB" sz="1600"/>
                      <m:t> </m:t>
                    </m:r>
                    <m:r>
                      <m:rPr>
                        <m:nor/>
                      </m:rPr>
                      <a:rPr lang="en-GB" sz="1600"/>
                      <m:t>value</m:t>
                    </m:r>
                    <m:r>
                      <m:rPr>
                        <m:nor/>
                      </m:rPr>
                      <a:rPr lang="en-GB" sz="1600"/>
                      <m:t> </m:t>
                    </m:r>
                    <m:r>
                      <m:rPr>
                        <m:nor/>
                      </m:rPr>
                      <a:rPr lang="en-GB" sz="1600"/>
                      <m:t>added</m:t>
                    </m:r>
                    <m:r>
                      <m:rPr>
                        <m:nor/>
                      </m:rPr>
                      <a:rPr lang="en-GB" sz="1600"/>
                      <m:t> </m:t>
                    </m:r>
                    <m:r>
                      <m:rPr>
                        <m:nor/>
                      </m:rPr>
                      <a:rPr lang="en-GB" sz="1600"/>
                      <m:t>offers</m:t>
                    </m:r>
                    <m:r>
                      <m:rPr>
                        <m:nor/>
                      </m:rPr>
                      <a:rPr lang="en-GB" sz="1600"/>
                      <m:t> </m:t>
                    </m:r>
                    <m:r>
                      <m:rPr>
                        <m:nor/>
                      </m:rPr>
                      <a:rPr lang="en-GB" sz="1600"/>
                      <m:t>through</m:t>
                    </m:r>
                    <m:r>
                      <m:rPr>
                        <m:nor/>
                      </m:rPr>
                      <a:rPr lang="en-GB" sz="1600"/>
                      <m:t> </m:t>
                    </m:r>
                    <m:r>
                      <m:rPr>
                        <m:nor/>
                      </m:rPr>
                      <a:rPr lang="en-GB" sz="1600"/>
                      <m:t>product</m:t>
                    </m:r>
                    <m:r>
                      <m:rPr>
                        <m:nor/>
                      </m:rPr>
                      <a:rPr lang="en-GB" sz="1600"/>
                      <m:t> </m:t>
                    </m:r>
                    <m:r>
                      <m:rPr>
                        <m:nor/>
                      </m:rPr>
                      <a:rPr lang="en-GB" sz="1600"/>
                      <m:t>recommendations</m:t>
                    </m:r>
                    <m:r>
                      <m:rPr>
                        <m:nor/>
                      </m:rPr>
                      <a:rPr lang="en-GB" sz="1600"/>
                      <m:t> </m:t>
                    </m:r>
                    <m:r>
                      <m:rPr>
                        <m:nor/>
                      </m:rPr>
                      <a:rPr lang="en-GB" sz="1600"/>
                      <m:t>based</m:t>
                    </m:r>
                    <m:r>
                      <m:rPr>
                        <m:nor/>
                      </m:rPr>
                      <a:rPr lang="en-GB" sz="1600"/>
                      <m:t> </m:t>
                    </m:r>
                    <m:r>
                      <m:rPr>
                        <m:nor/>
                      </m:rPr>
                      <a:rPr lang="en-GB" sz="1600"/>
                      <m:t>on</m:t>
                    </m:r>
                    <m:r>
                      <m:rPr>
                        <m:nor/>
                      </m:rPr>
                      <a:rPr lang="en-GB" sz="1600"/>
                      <m:t> </m:t>
                    </m:r>
                    <m:r>
                      <m:rPr>
                        <m:nor/>
                      </m:rPr>
                      <a:rPr lang="en-GB" sz="1600"/>
                      <m:t>previous</m:t>
                    </m:r>
                    <m:r>
                      <m:rPr>
                        <m:nor/>
                      </m:rPr>
                      <a:rPr lang="en-GB" sz="1600"/>
                      <m:t> </m:t>
                    </m:r>
                    <m:r>
                      <m:rPr>
                        <m:nor/>
                      </m:rPr>
                      <a:rPr lang="en-GB" sz="1600"/>
                      <m:t>purchase</m:t>
                    </m:r>
                  </m:oMath>
                </a14:m>
                <a:r>
                  <a:rPr lang="en-GB" sz="1600" dirty="0"/>
                  <a:t>s</a:t>
                </a:r>
              </a:p>
            </p:txBody>
          </p:sp>
        </mc:Choice>
        <mc:Fallback xmlns="">
          <p:sp>
            <p:nvSpPr>
              <p:cNvPr id="13" name="CasellaDiTesto 12">
                <a:extLst>
                  <a:ext uri="{FF2B5EF4-FFF2-40B4-BE49-F238E27FC236}">
                    <a16:creationId xmlns:a16="http://schemas.microsoft.com/office/drawing/2014/main" id="{43DF18FB-835F-4BF9-A169-BF5C4B83A069}"/>
                  </a:ext>
                </a:extLst>
              </p:cNvPr>
              <p:cNvSpPr txBox="1">
                <a:spLocks noRot="1" noChangeAspect="1" noMove="1" noResize="1" noEditPoints="1" noAdjustHandles="1" noChangeArrowheads="1" noChangeShapeType="1" noTextEdit="1"/>
              </p:cNvSpPr>
              <p:nvPr/>
            </p:nvSpPr>
            <p:spPr>
              <a:xfrm>
                <a:off x="142043" y="2903693"/>
                <a:ext cx="11771790" cy="4062651"/>
              </a:xfrm>
              <a:prstGeom prst="rect">
                <a:avLst/>
              </a:prstGeom>
              <a:blipFill>
                <a:blip r:embed="rId5"/>
                <a:stretch>
                  <a:fillRect l="-207" t="-450" r="-725" b="-150"/>
                </a:stretch>
              </a:blipFill>
            </p:spPr>
            <p:txBody>
              <a:bodyPr/>
              <a:lstStyle/>
              <a:p>
                <a:r>
                  <a:rPr lang="en-GB">
                    <a:noFill/>
                  </a:rPr>
                  <a:t> </a:t>
                </a:r>
              </a:p>
            </p:txBody>
          </p:sp>
        </mc:Fallback>
      </mc:AlternateContent>
    </p:spTree>
    <p:extLst>
      <p:ext uri="{BB962C8B-B14F-4D97-AF65-F5344CB8AC3E}">
        <p14:creationId xmlns:p14="http://schemas.microsoft.com/office/powerpoint/2010/main" val="203222518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F1BD4F1-9C0E-42E0-9530-DA0ECFD5BF50}"/>
              </a:ext>
            </a:extLst>
          </p:cNvPr>
          <p:cNvSpPr>
            <a:spLocks noGrp="1"/>
          </p:cNvSpPr>
          <p:nvPr>
            <p:ph type="title"/>
          </p:nvPr>
        </p:nvSpPr>
        <p:spPr>
          <a:xfrm>
            <a:off x="838200" y="81040"/>
            <a:ext cx="10515600" cy="1325563"/>
          </a:xfrm>
        </p:spPr>
        <p:txBody>
          <a:bodyPr/>
          <a:lstStyle/>
          <a:p>
            <a:r>
              <a:rPr lang="it-IT" dirty="0" err="1"/>
              <a:t>Conclusions</a:t>
            </a:r>
            <a:endParaRPr lang="en-GB" dirty="0"/>
          </a:p>
        </p:txBody>
      </p:sp>
      <p:sp>
        <p:nvSpPr>
          <p:cNvPr id="3" name="Segnaposto contenuto 2">
            <a:extLst>
              <a:ext uri="{FF2B5EF4-FFF2-40B4-BE49-F238E27FC236}">
                <a16:creationId xmlns:a16="http://schemas.microsoft.com/office/drawing/2014/main" id="{B9352422-468D-42CF-870B-40AFCEFEA6FE}"/>
              </a:ext>
            </a:extLst>
          </p:cNvPr>
          <p:cNvSpPr>
            <a:spLocks noGrp="1"/>
          </p:cNvSpPr>
          <p:nvPr>
            <p:ph idx="1"/>
          </p:nvPr>
        </p:nvSpPr>
        <p:spPr>
          <a:xfrm>
            <a:off x="213064" y="1406603"/>
            <a:ext cx="11718524" cy="4523680"/>
          </a:xfrm>
        </p:spPr>
        <p:txBody>
          <a:bodyPr>
            <a:normAutofit fontScale="40000" lnSpcReduction="20000"/>
          </a:bodyPr>
          <a:lstStyle/>
          <a:p>
            <a:pPr marL="0" indent="0">
              <a:buNone/>
            </a:pPr>
            <a:r>
              <a:rPr lang="en-GB" sz="4500" dirty="0">
                <a:solidFill>
                  <a:srgbClr val="000000"/>
                </a:solidFill>
                <a:effectLst/>
              </a:rPr>
              <a:t>About cloud executions:</a:t>
            </a:r>
          </a:p>
          <a:p>
            <a:r>
              <a:rPr lang="en-GB" sz="4500" dirty="0" err="1">
                <a:solidFill>
                  <a:srgbClr val="000000"/>
                </a:solidFill>
                <a:effectLst/>
              </a:rPr>
              <a:t>MLlib</a:t>
            </a:r>
            <a:r>
              <a:rPr lang="en-GB" sz="4500" dirty="0">
                <a:solidFill>
                  <a:srgbClr val="000000"/>
                </a:solidFill>
                <a:effectLst/>
              </a:rPr>
              <a:t> K-Means implementations are very efficient, also when working in local mode. However there is no clear benefit in run it on a cluster, also when the amount of data is great. This could be due to the fact that the time needed by the algorithms is very low and the latency of the network could lead to worst performance</a:t>
            </a:r>
          </a:p>
          <a:p>
            <a:r>
              <a:rPr lang="en-GB" sz="4500" dirty="0">
                <a:solidFill>
                  <a:srgbClr val="000000"/>
                </a:solidFill>
                <a:effectLst/>
              </a:rPr>
              <a:t>No great difference in terms of </a:t>
            </a:r>
            <a:r>
              <a:rPr lang="en-GB" sz="4500" dirty="0">
                <a:solidFill>
                  <a:srgbClr val="000000"/>
                </a:solidFill>
              </a:rPr>
              <a:t>time between </a:t>
            </a:r>
            <a:r>
              <a:rPr lang="en-GB" sz="4500" dirty="0" err="1">
                <a:solidFill>
                  <a:srgbClr val="000000"/>
                </a:solidFill>
              </a:rPr>
              <a:t>Mllib</a:t>
            </a:r>
            <a:r>
              <a:rPr lang="en-GB" sz="4500" dirty="0">
                <a:solidFill>
                  <a:srgbClr val="000000"/>
                </a:solidFill>
              </a:rPr>
              <a:t> Standard K-Means and K-Means||</a:t>
            </a:r>
            <a:r>
              <a:rPr lang="en-GB" sz="4500" dirty="0">
                <a:solidFill>
                  <a:srgbClr val="000000"/>
                </a:solidFill>
                <a:effectLst/>
              </a:rPr>
              <a:t>. The better initialization given by the K-Means|| requires more computation and does not lead to great improvements in terms of total time, even if it is worth pointing out that the main advantage of this implementation is the better quality of the final solution</a:t>
            </a:r>
          </a:p>
          <a:p>
            <a:r>
              <a:rPr lang="en-GB" sz="4500" dirty="0" err="1">
                <a:solidFill>
                  <a:srgbClr val="000000"/>
                </a:solidFill>
                <a:effectLst/>
              </a:rPr>
              <a:t>MLlib's</a:t>
            </a:r>
            <a:r>
              <a:rPr lang="en-GB" sz="4500" dirty="0">
                <a:solidFill>
                  <a:srgbClr val="000000"/>
                </a:solidFill>
                <a:effectLst/>
              </a:rPr>
              <a:t> implementations also show that more machines doesn't mean always faster computations, trade-off between more parallel computation and more cost of data management (e.g. more shuffling)</a:t>
            </a:r>
          </a:p>
          <a:p>
            <a:r>
              <a:rPr lang="en-GB" sz="4500" dirty="0">
                <a:solidFill>
                  <a:srgbClr val="000000"/>
                </a:solidFill>
                <a:effectLst/>
              </a:rPr>
              <a:t>"by-hand" implementation of K-Means is clearly the less efficient if we look to the local executions, but it seems more scalable. </a:t>
            </a:r>
          </a:p>
          <a:p>
            <a:r>
              <a:rPr lang="en-GB" sz="4500" dirty="0">
                <a:solidFill>
                  <a:srgbClr val="000000"/>
                </a:solidFill>
                <a:effectLst/>
              </a:rPr>
              <a:t>A more complex algorithm, such as DBSCAN (it requires exponential time when number of samples or number of features increases), has more benefits from the distributed computation through a cluster of nodes. The difference become huge when the number of samples increases, the time needed to solve the task requires a few hours less</a:t>
            </a:r>
          </a:p>
          <a:p>
            <a:r>
              <a:rPr lang="en-GB" sz="5500" i="1" dirty="0">
                <a:solidFill>
                  <a:srgbClr val="000000"/>
                </a:solidFill>
                <a:effectLst/>
              </a:rPr>
              <a:t>Therefore, with complex algorithm is very useful to scale the computation on a cluster of node, with more simple and fast algorithms, like K-Means, it seems to be not so helpful unless you have hundreds of millions of data</a:t>
            </a:r>
          </a:p>
        </p:txBody>
      </p:sp>
    </p:spTree>
    <p:extLst>
      <p:ext uri="{BB962C8B-B14F-4D97-AF65-F5344CB8AC3E}">
        <p14:creationId xmlns:p14="http://schemas.microsoft.com/office/powerpoint/2010/main" val="23112317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F1BD4F1-9C0E-42E0-9530-DA0ECFD5BF50}"/>
              </a:ext>
            </a:extLst>
          </p:cNvPr>
          <p:cNvSpPr>
            <a:spLocks noGrp="1"/>
          </p:cNvSpPr>
          <p:nvPr>
            <p:ph type="title"/>
          </p:nvPr>
        </p:nvSpPr>
        <p:spPr>
          <a:xfrm>
            <a:off x="838200" y="81040"/>
            <a:ext cx="10515600" cy="1325563"/>
          </a:xfrm>
        </p:spPr>
        <p:txBody>
          <a:bodyPr/>
          <a:lstStyle/>
          <a:p>
            <a:r>
              <a:rPr lang="it-IT" dirty="0" err="1"/>
              <a:t>Conclusions</a:t>
            </a:r>
            <a:endParaRPr lang="en-GB" dirty="0"/>
          </a:p>
        </p:txBody>
      </p:sp>
      <p:sp>
        <p:nvSpPr>
          <p:cNvPr id="3" name="Segnaposto contenuto 2">
            <a:extLst>
              <a:ext uri="{FF2B5EF4-FFF2-40B4-BE49-F238E27FC236}">
                <a16:creationId xmlns:a16="http://schemas.microsoft.com/office/drawing/2014/main" id="{B9352422-468D-42CF-870B-40AFCEFEA6FE}"/>
              </a:ext>
            </a:extLst>
          </p:cNvPr>
          <p:cNvSpPr>
            <a:spLocks noGrp="1"/>
          </p:cNvSpPr>
          <p:nvPr>
            <p:ph idx="1"/>
          </p:nvPr>
        </p:nvSpPr>
        <p:spPr>
          <a:xfrm>
            <a:off x="213064" y="1331650"/>
            <a:ext cx="11718524" cy="4533453"/>
          </a:xfrm>
        </p:spPr>
        <p:txBody>
          <a:bodyPr>
            <a:normAutofit/>
          </a:bodyPr>
          <a:lstStyle/>
          <a:p>
            <a:pPr marL="0" indent="0">
              <a:buNone/>
            </a:pPr>
            <a:r>
              <a:rPr lang="en-GB" sz="2000" dirty="0">
                <a:solidFill>
                  <a:srgbClr val="000000"/>
                </a:solidFill>
                <a:effectLst/>
              </a:rPr>
              <a:t>About customer segmentation:</a:t>
            </a:r>
          </a:p>
          <a:p>
            <a:r>
              <a:rPr lang="en-GB" sz="1800" dirty="0">
                <a:solidFill>
                  <a:srgbClr val="000000"/>
                </a:solidFill>
                <a:effectLst/>
              </a:rPr>
              <a:t>DBSCAN seems not to be a suitable algorithm for customer segmentation, it's better to use other algorithms, such as K-Means, that do not classify samples as noise and produce better results when the data are not clearly separable, as in our experiments</a:t>
            </a:r>
          </a:p>
          <a:p>
            <a:r>
              <a:rPr lang="en-GB" sz="1800" dirty="0">
                <a:solidFill>
                  <a:srgbClr val="000000"/>
                </a:solidFill>
                <a:effectLst/>
              </a:rPr>
              <a:t>These kind of advanced algorithms are very useful to get insights about grouping in an easy and fast way. Groups made in an automated ways can be useful to discover pattern that marketers might find difficulty discovering on their own </a:t>
            </a:r>
          </a:p>
          <a:p>
            <a:r>
              <a:rPr lang="en-GB" sz="1800" dirty="0">
                <a:solidFill>
                  <a:srgbClr val="000000"/>
                </a:solidFill>
                <a:effectLst/>
              </a:rPr>
              <a:t>RFM model seems a valuable tool, each group of customers identified has precise characteristics and we are able to define precise marketing strategies to address them in the most effective way. </a:t>
            </a:r>
          </a:p>
          <a:p>
            <a:r>
              <a:rPr lang="en-GB" sz="1800" dirty="0">
                <a:solidFill>
                  <a:srgbClr val="000000"/>
                </a:solidFill>
                <a:effectLst/>
              </a:rPr>
              <a:t>However, when developing or creating a marketing plan, marketing experts or decision makers should not rely on this analysis alone. Different options and analysis should be considered. Additionally, insights from customer feedback and results of previous marketing plans should be combined in order to decide the best way to understand and communicate with customers. </a:t>
            </a:r>
          </a:p>
          <a:p>
            <a:r>
              <a:rPr lang="en-GB" sz="2200" i="1" dirty="0">
                <a:solidFill>
                  <a:srgbClr val="000000"/>
                </a:solidFill>
                <a:effectLst/>
              </a:rPr>
              <a:t>Customer Segmentation based on RFM model and ML algorithms can be considered as a simple and fast way to get additional information useful to the business decisions</a:t>
            </a:r>
          </a:p>
        </p:txBody>
      </p:sp>
    </p:spTree>
    <p:extLst>
      <p:ext uri="{BB962C8B-B14F-4D97-AF65-F5344CB8AC3E}">
        <p14:creationId xmlns:p14="http://schemas.microsoft.com/office/powerpoint/2010/main" val="38281947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EBD8097-2869-4300-ACF4-BBF62B29EBAD}"/>
              </a:ext>
            </a:extLst>
          </p:cNvPr>
          <p:cNvSpPr>
            <a:spLocks noGrp="1"/>
          </p:cNvSpPr>
          <p:nvPr>
            <p:ph type="title"/>
          </p:nvPr>
        </p:nvSpPr>
        <p:spPr/>
        <p:txBody>
          <a:bodyPr/>
          <a:lstStyle/>
          <a:p>
            <a:r>
              <a:rPr lang="it-IT" dirty="0"/>
              <a:t>Clustering</a:t>
            </a:r>
            <a:endParaRPr lang="en-GB" dirty="0"/>
          </a:p>
        </p:txBody>
      </p:sp>
      <p:sp>
        <p:nvSpPr>
          <p:cNvPr id="3" name="Segnaposto contenuto 2">
            <a:extLst>
              <a:ext uri="{FF2B5EF4-FFF2-40B4-BE49-F238E27FC236}">
                <a16:creationId xmlns:a16="http://schemas.microsoft.com/office/drawing/2014/main" id="{78B8C63C-E5DA-4064-A2AA-A11AD647D95B}"/>
              </a:ext>
            </a:extLst>
          </p:cNvPr>
          <p:cNvSpPr>
            <a:spLocks noGrp="1"/>
          </p:cNvSpPr>
          <p:nvPr>
            <p:ph idx="1"/>
          </p:nvPr>
        </p:nvSpPr>
        <p:spPr/>
        <p:txBody>
          <a:bodyPr>
            <a:normAutofit fontScale="85000" lnSpcReduction="10000"/>
          </a:bodyPr>
          <a:lstStyle/>
          <a:p>
            <a:r>
              <a:rPr lang="en-GB" b="1" dirty="0"/>
              <a:t>Clustering</a:t>
            </a:r>
            <a:r>
              <a:rPr lang="en-GB" dirty="0"/>
              <a:t> is an unsupervised machine learning task. It involves automatically discovering natural grouping in data. Unlike supervised learning, clustering algorithms only interpret the input data and find natural groups or clusters in feature space, there is no class to be predicted.</a:t>
            </a:r>
          </a:p>
          <a:p>
            <a:r>
              <a:rPr lang="en-GB" dirty="0"/>
              <a:t>A </a:t>
            </a:r>
            <a:r>
              <a:rPr lang="en-GB" b="1" dirty="0"/>
              <a:t>cluster</a:t>
            </a:r>
            <a:r>
              <a:rPr lang="en-GB" dirty="0"/>
              <a:t> is often an area of density in the feature space where examples from the domain are closer to the cluster than other clusters (</a:t>
            </a:r>
            <a:r>
              <a:rPr lang="en-GB" b="1" dirty="0"/>
              <a:t>degree of similarity</a:t>
            </a:r>
            <a:r>
              <a:rPr lang="en-GB" dirty="0"/>
              <a:t>).</a:t>
            </a:r>
          </a:p>
          <a:p>
            <a:r>
              <a:rPr lang="en-GB" dirty="0"/>
              <a:t>Clustering can be helpful as a data analysis activity in order to learn more about the problem domain, so-called </a:t>
            </a:r>
            <a:r>
              <a:rPr lang="en-GB" b="1" dirty="0"/>
              <a:t>pattern discovery</a:t>
            </a:r>
            <a:r>
              <a:rPr lang="en-GB" dirty="0"/>
              <a:t>.</a:t>
            </a:r>
          </a:p>
          <a:p>
            <a:r>
              <a:rPr lang="en-GB" dirty="0"/>
              <a:t>There are different clustering algorithms, each of them offers a different approach to the challenge of discovering natural groups in data. There is no best clustering algorithm and no easy way to find the best algorithm for the data without using controlled experiments.</a:t>
            </a:r>
          </a:p>
        </p:txBody>
      </p:sp>
      <p:pic>
        <p:nvPicPr>
          <p:cNvPr id="3074" name="Picture 2" descr="Clustering Algorithms | Clustering in Machine Learning">
            <a:extLst>
              <a:ext uri="{FF2B5EF4-FFF2-40B4-BE49-F238E27FC236}">
                <a16:creationId xmlns:a16="http://schemas.microsoft.com/office/drawing/2014/main" id="{368C2127-B5B1-4606-8720-88A4EF815E9C}"/>
              </a:ext>
            </a:extLst>
          </p:cNvPr>
          <p:cNvPicPr>
            <a:picLocks noChangeAspect="1" noChangeArrowheads="1"/>
          </p:cNvPicPr>
          <p:nvPr/>
        </p:nvPicPr>
        <p:blipFill>
          <a:blip r:embed="rId2">
            <a:alphaModFix amt="35000"/>
            <a:extLst>
              <a:ext uri="{28A0092B-C50C-407E-A947-70E740481C1C}">
                <a14:useLocalDpi xmlns:a14="http://schemas.microsoft.com/office/drawing/2010/main" val="0"/>
              </a:ext>
            </a:extLst>
          </a:blip>
          <a:srcRect/>
          <a:stretch>
            <a:fillRect/>
          </a:stretch>
        </p:blipFill>
        <p:spPr bwMode="auto">
          <a:xfrm>
            <a:off x="7812810" y="143184"/>
            <a:ext cx="4135053" cy="28485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06698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3692930-1E77-4FA8-9A98-194F21B2BD21}"/>
              </a:ext>
            </a:extLst>
          </p:cNvPr>
          <p:cNvSpPr>
            <a:spLocks noGrp="1"/>
          </p:cNvSpPr>
          <p:nvPr>
            <p:ph type="title"/>
          </p:nvPr>
        </p:nvSpPr>
        <p:spPr/>
        <p:txBody>
          <a:bodyPr/>
          <a:lstStyle/>
          <a:p>
            <a:r>
              <a:rPr lang="it-IT" dirty="0"/>
              <a:t>K-</a:t>
            </a:r>
            <a:r>
              <a:rPr lang="it-IT" dirty="0" err="1"/>
              <a:t>Means</a:t>
            </a:r>
            <a:endParaRPr lang="en-GB" dirty="0"/>
          </a:p>
        </p:txBody>
      </p:sp>
      <mc:AlternateContent xmlns:mc="http://schemas.openxmlformats.org/markup-compatibility/2006" xmlns:a14="http://schemas.microsoft.com/office/drawing/2010/main">
        <mc:Choice Requires="a14">
          <p:sp>
            <p:nvSpPr>
              <p:cNvPr id="3" name="Segnaposto contenuto 2">
                <a:extLst>
                  <a:ext uri="{FF2B5EF4-FFF2-40B4-BE49-F238E27FC236}">
                    <a16:creationId xmlns:a16="http://schemas.microsoft.com/office/drawing/2014/main" id="{7F794310-4C80-40DE-9EA8-1EB09F7DA4B7}"/>
                  </a:ext>
                </a:extLst>
              </p:cNvPr>
              <p:cNvSpPr>
                <a:spLocks noGrp="1"/>
              </p:cNvSpPr>
              <p:nvPr>
                <p:ph idx="1"/>
              </p:nvPr>
            </p:nvSpPr>
            <p:spPr/>
            <p:txBody>
              <a:bodyPr>
                <a:normAutofit fontScale="92500" lnSpcReduction="20000"/>
              </a:bodyPr>
              <a:lstStyle/>
              <a:p>
                <a:r>
                  <a:rPr lang="en-GB" dirty="0"/>
                  <a:t>One of the most well-known and widely used clustering algorithms, the popularity of K-Means is due in part to its </a:t>
                </a:r>
                <a:r>
                  <a:rPr lang="en-GB" b="1" dirty="0"/>
                  <a:t>speed</a:t>
                </a:r>
                <a:r>
                  <a:rPr lang="en-GB" dirty="0"/>
                  <a:t> and in part to its </a:t>
                </a:r>
                <a:r>
                  <a:rPr lang="en-GB" b="1" dirty="0"/>
                  <a:t>simplicity</a:t>
                </a:r>
                <a:r>
                  <a:rPr lang="en-GB" dirty="0"/>
                  <a:t>.</a:t>
                </a:r>
              </a:p>
              <a:p>
                <a:r>
                  <a:rPr lang="en-GB" dirty="0"/>
                  <a:t>The aim is to choose k means (cluster centres or cluster centroids) so as to minimize the sum of the squared distances between each point in the dataset and the mean closest to that point. </a:t>
                </a:r>
              </a:p>
              <a:p>
                <a:r>
                  <a:rPr lang="en-GB" dirty="0"/>
                  <a:t>The standard algorithm for solving K-Means uses an iterative process which guarantees a decrease in total error on each step.</a:t>
                </a:r>
              </a:p>
              <a:p>
                <a:pPr marL="914400" lvl="1" indent="-457200">
                  <a:buFont typeface="+mj-lt"/>
                  <a:buAutoNum type="arabicPeriod"/>
                </a:pPr>
                <a:r>
                  <a:rPr lang="en-GB" dirty="0"/>
                  <a:t>Choose k initial centroids uniformly at random</a:t>
                </a:r>
              </a:p>
              <a:p>
                <a:pPr marL="914400" lvl="1" indent="-457200">
                  <a:buFont typeface="+mj-lt"/>
                  <a:buAutoNum type="arabicPeriod"/>
                </a:pPr>
                <a:r>
                  <a:rPr lang="en-GB" dirty="0"/>
                  <a:t>For each point find the closes centroid and assign it to set </a:t>
                </a:r>
                <a14:m>
                  <m:oMath xmlns:m="http://schemas.openxmlformats.org/officeDocument/2006/math">
                    <m:sSub>
                      <m:sSubPr>
                        <m:ctrlPr>
                          <a:rPr lang="en-GB" i="1" smtClean="0">
                            <a:latin typeface="Cambria Math" panose="02040503050406030204" pitchFamily="18" charset="0"/>
                          </a:rPr>
                        </m:ctrlPr>
                      </m:sSubPr>
                      <m:e>
                        <m:r>
                          <a:rPr lang="it-IT" b="0" i="1" smtClean="0">
                            <a:latin typeface="Cambria Math" panose="02040503050406030204" pitchFamily="18" charset="0"/>
                          </a:rPr>
                          <m:t>𝑆</m:t>
                        </m:r>
                      </m:e>
                      <m:sub>
                        <m:r>
                          <a:rPr lang="it-IT" b="0" i="1" smtClean="0">
                            <a:latin typeface="Cambria Math" panose="02040503050406030204" pitchFamily="18" charset="0"/>
                          </a:rPr>
                          <m:t>𝑖</m:t>
                        </m:r>
                      </m:sub>
                    </m:sSub>
                  </m:oMath>
                </a14:m>
                <a:endParaRPr lang="en-GB" dirty="0"/>
              </a:p>
              <a:p>
                <a:pPr marL="914400" lvl="1" indent="-457200">
                  <a:buFont typeface="+mj-lt"/>
                  <a:buAutoNum type="arabicPeriod"/>
                </a:pPr>
                <a:r>
                  <a:rPr lang="en-GB" dirty="0"/>
                  <a:t>For each set calculate the centroid</a:t>
                </a:r>
              </a:p>
              <a:p>
                <a:pPr marL="914400" lvl="1" indent="-457200">
                  <a:buFont typeface="+mj-lt"/>
                  <a:buAutoNum type="arabicPeriod"/>
                </a:pPr>
                <a:r>
                  <a:rPr lang="en-GB" dirty="0"/>
                  <a:t>Repeat steps 2 and 3 until the movement of centroids is under a certain threshold</a:t>
                </a:r>
              </a:p>
              <a:p>
                <a:pPr lvl="1"/>
                <a:endParaRPr lang="en-GB" dirty="0"/>
              </a:p>
            </p:txBody>
          </p:sp>
        </mc:Choice>
        <mc:Fallback xmlns="">
          <p:sp>
            <p:nvSpPr>
              <p:cNvPr id="3" name="Segnaposto contenuto 2">
                <a:extLst>
                  <a:ext uri="{FF2B5EF4-FFF2-40B4-BE49-F238E27FC236}">
                    <a16:creationId xmlns:a16="http://schemas.microsoft.com/office/drawing/2014/main" id="{7F794310-4C80-40DE-9EA8-1EB09F7DA4B7}"/>
                  </a:ext>
                </a:extLst>
              </p:cNvPr>
              <p:cNvSpPr>
                <a:spLocks noGrp="1" noRot="1" noChangeAspect="1" noMove="1" noResize="1" noEditPoints="1" noAdjustHandles="1" noChangeArrowheads="1" noChangeShapeType="1" noTextEdit="1"/>
              </p:cNvSpPr>
              <p:nvPr>
                <p:ph idx="1"/>
              </p:nvPr>
            </p:nvSpPr>
            <p:spPr>
              <a:blipFill>
                <a:blip r:embed="rId2"/>
                <a:stretch>
                  <a:fillRect l="-928" t="-3771" r="-1449"/>
                </a:stretch>
              </a:blipFill>
            </p:spPr>
            <p:txBody>
              <a:bodyPr/>
              <a:lstStyle/>
              <a:p>
                <a:r>
                  <a:rPr lang="en-GB">
                    <a:noFill/>
                  </a:rPr>
                  <a:t> </a:t>
                </a:r>
              </a:p>
            </p:txBody>
          </p:sp>
        </mc:Fallback>
      </mc:AlternateContent>
      <p:pic>
        <p:nvPicPr>
          <p:cNvPr id="5" name="Immagine 4">
            <a:extLst>
              <a:ext uri="{FF2B5EF4-FFF2-40B4-BE49-F238E27FC236}">
                <a16:creationId xmlns:a16="http://schemas.microsoft.com/office/drawing/2014/main" id="{4B313103-5ED7-411B-9DA5-FB7B120384FB}"/>
              </a:ext>
            </a:extLst>
          </p:cNvPr>
          <p:cNvPicPr>
            <a:picLocks noChangeAspect="1"/>
          </p:cNvPicPr>
          <p:nvPr/>
        </p:nvPicPr>
        <p:blipFill>
          <a:blip r:embed="rId3"/>
          <a:stretch>
            <a:fillRect/>
          </a:stretch>
        </p:blipFill>
        <p:spPr>
          <a:xfrm>
            <a:off x="4247145" y="55823"/>
            <a:ext cx="7640055" cy="1634865"/>
          </a:xfrm>
          <a:prstGeom prst="rect">
            <a:avLst/>
          </a:prstGeom>
        </p:spPr>
      </p:pic>
    </p:spTree>
    <p:extLst>
      <p:ext uri="{BB962C8B-B14F-4D97-AF65-F5344CB8AC3E}">
        <p14:creationId xmlns:p14="http://schemas.microsoft.com/office/powerpoint/2010/main" val="28667148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4DC9542-2602-405A-875D-10714A95BBAA}"/>
              </a:ext>
            </a:extLst>
          </p:cNvPr>
          <p:cNvSpPr>
            <a:spLocks noGrp="1"/>
          </p:cNvSpPr>
          <p:nvPr>
            <p:ph type="title"/>
          </p:nvPr>
        </p:nvSpPr>
        <p:spPr/>
        <p:txBody>
          <a:bodyPr/>
          <a:lstStyle/>
          <a:p>
            <a:r>
              <a:rPr lang="it-IT" dirty="0"/>
              <a:t>Distributed K-</a:t>
            </a:r>
            <a:r>
              <a:rPr lang="it-IT" dirty="0" err="1"/>
              <a:t>Means</a:t>
            </a:r>
            <a:endParaRPr lang="en-GB" dirty="0"/>
          </a:p>
        </p:txBody>
      </p:sp>
      <p:sp>
        <p:nvSpPr>
          <p:cNvPr id="3" name="Segnaposto contenuto 2">
            <a:extLst>
              <a:ext uri="{FF2B5EF4-FFF2-40B4-BE49-F238E27FC236}">
                <a16:creationId xmlns:a16="http://schemas.microsoft.com/office/drawing/2014/main" id="{BBDD5F30-3F62-4918-A37D-02F6EC3C38D3}"/>
              </a:ext>
            </a:extLst>
          </p:cNvPr>
          <p:cNvSpPr>
            <a:spLocks noGrp="1"/>
          </p:cNvSpPr>
          <p:nvPr>
            <p:ph idx="1"/>
          </p:nvPr>
        </p:nvSpPr>
        <p:spPr>
          <a:xfrm>
            <a:off x="838200" y="1825624"/>
            <a:ext cx="10515600" cy="3310335"/>
          </a:xfrm>
        </p:spPr>
        <p:txBody>
          <a:bodyPr>
            <a:normAutofit fontScale="92500" lnSpcReduction="20000"/>
          </a:bodyPr>
          <a:lstStyle/>
          <a:p>
            <a:r>
              <a:rPr lang="en-GB" dirty="0"/>
              <a:t>Each iteration of the standard K-Means can be divided into two phases, the first that assigns each point to a cluster and the second that takes all the data points assigned to a cluster and uses that points to update the cluster centre.</a:t>
            </a:r>
          </a:p>
          <a:p>
            <a:r>
              <a:rPr lang="en-GB" dirty="0"/>
              <a:t>These two phases correspond to the </a:t>
            </a:r>
            <a:r>
              <a:rPr lang="en-GB" i="1" dirty="0"/>
              <a:t>Map</a:t>
            </a:r>
            <a:r>
              <a:rPr lang="en-GB" dirty="0"/>
              <a:t> and </a:t>
            </a:r>
            <a:r>
              <a:rPr lang="en-GB" i="1" dirty="0"/>
              <a:t>Reduce</a:t>
            </a:r>
            <a:r>
              <a:rPr lang="en-GB" dirty="0"/>
              <a:t> phases of the </a:t>
            </a:r>
            <a:r>
              <a:rPr lang="en-GB" i="1" dirty="0"/>
              <a:t>MapReduce</a:t>
            </a:r>
            <a:r>
              <a:rPr lang="en-GB" dirty="0"/>
              <a:t> approach. The Map phase operates on each point x and computes the squared distance between x and each centroid to find the centroid which minimizes the distance. Then a key-value pair is emitted with the centroid index and the value (x, 1). The Reduce phase is just a straightforward pairwise summation over the values for each key.</a:t>
            </a:r>
          </a:p>
        </p:txBody>
      </p:sp>
      <p:pic>
        <p:nvPicPr>
          <p:cNvPr id="5" name="Immagine 4">
            <a:extLst>
              <a:ext uri="{FF2B5EF4-FFF2-40B4-BE49-F238E27FC236}">
                <a16:creationId xmlns:a16="http://schemas.microsoft.com/office/drawing/2014/main" id="{F6ADA579-BC35-4BBF-B654-467AC11660C9}"/>
              </a:ext>
            </a:extLst>
          </p:cNvPr>
          <p:cNvPicPr>
            <a:picLocks noChangeAspect="1"/>
          </p:cNvPicPr>
          <p:nvPr/>
        </p:nvPicPr>
        <p:blipFill>
          <a:blip r:embed="rId2"/>
          <a:stretch>
            <a:fillRect/>
          </a:stretch>
        </p:blipFill>
        <p:spPr>
          <a:xfrm>
            <a:off x="249428" y="5053166"/>
            <a:ext cx="5217921" cy="641996"/>
          </a:xfrm>
          <a:prstGeom prst="rect">
            <a:avLst/>
          </a:prstGeom>
        </p:spPr>
      </p:pic>
      <p:pic>
        <p:nvPicPr>
          <p:cNvPr id="7" name="Immagine 6">
            <a:extLst>
              <a:ext uri="{FF2B5EF4-FFF2-40B4-BE49-F238E27FC236}">
                <a16:creationId xmlns:a16="http://schemas.microsoft.com/office/drawing/2014/main" id="{15050317-1521-4DB3-A19E-E010A5D3D498}"/>
              </a:ext>
            </a:extLst>
          </p:cNvPr>
          <p:cNvPicPr>
            <a:picLocks noChangeAspect="1"/>
          </p:cNvPicPr>
          <p:nvPr/>
        </p:nvPicPr>
        <p:blipFill>
          <a:blip r:embed="rId3"/>
          <a:stretch>
            <a:fillRect/>
          </a:stretch>
        </p:blipFill>
        <p:spPr>
          <a:xfrm>
            <a:off x="6176192" y="5135959"/>
            <a:ext cx="5766380" cy="532691"/>
          </a:xfrm>
          <a:prstGeom prst="rect">
            <a:avLst/>
          </a:prstGeom>
        </p:spPr>
      </p:pic>
    </p:spTree>
    <p:extLst>
      <p:ext uri="{BB962C8B-B14F-4D97-AF65-F5344CB8AC3E}">
        <p14:creationId xmlns:p14="http://schemas.microsoft.com/office/powerpoint/2010/main" val="17994405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996021E-1935-4529-A401-66164A917BF2}"/>
              </a:ext>
            </a:extLst>
          </p:cNvPr>
          <p:cNvSpPr>
            <a:spLocks noGrp="1"/>
          </p:cNvSpPr>
          <p:nvPr>
            <p:ph type="title"/>
          </p:nvPr>
        </p:nvSpPr>
        <p:spPr/>
        <p:txBody>
          <a:bodyPr/>
          <a:lstStyle/>
          <a:p>
            <a:r>
              <a:rPr lang="it-IT" dirty="0"/>
              <a:t>K-</a:t>
            </a:r>
            <a:r>
              <a:rPr lang="it-IT" dirty="0" err="1"/>
              <a:t>Means</a:t>
            </a:r>
            <a:r>
              <a:rPr lang="it-IT" dirty="0"/>
              <a:t>||</a:t>
            </a:r>
            <a:endParaRPr lang="en-GB" dirty="0"/>
          </a:p>
        </p:txBody>
      </p:sp>
      <p:sp>
        <p:nvSpPr>
          <p:cNvPr id="3" name="Segnaposto contenuto 2">
            <a:extLst>
              <a:ext uri="{FF2B5EF4-FFF2-40B4-BE49-F238E27FC236}">
                <a16:creationId xmlns:a16="http://schemas.microsoft.com/office/drawing/2014/main" id="{089B7519-E0BF-4096-AE06-B873ECE74EF9}"/>
              </a:ext>
            </a:extLst>
          </p:cNvPr>
          <p:cNvSpPr>
            <a:spLocks noGrp="1"/>
          </p:cNvSpPr>
          <p:nvPr>
            <p:ph idx="1"/>
          </p:nvPr>
        </p:nvSpPr>
        <p:spPr/>
        <p:txBody>
          <a:bodyPr>
            <a:normAutofit fontScale="92500" lnSpcReduction="20000"/>
          </a:bodyPr>
          <a:lstStyle/>
          <a:p>
            <a:r>
              <a:rPr lang="en-GB" dirty="0"/>
              <a:t>The K-Means algorithm has maintained its popularity even as datasets have grown in size. the speed and simplicity of K-Means cannot be beat.</a:t>
            </a:r>
          </a:p>
          <a:p>
            <a:r>
              <a:rPr lang="en-GB" dirty="0"/>
              <a:t>Therefore, recent work has focused on improving the initialization procedure: deciding on a better way to initialize the clustering dramatically changes the performance of the Lloyd’s iteration, both in terms of </a:t>
            </a:r>
            <a:r>
              <a:rPr lang="en-GB" b="1" dirty="0"/>
              <a:t>quality</a:t>
            </a:r>
            <a:r>
              <a:rPr lang="en-GB" dirty="0"/>
              <a:t> and </a:t>
            </a:r>
            <a:r>
              <a:rPr lang="en-GB" b="1" dirty="0"/>
              <a:t>convergence properties</a:t>
            </a:r>
            <a:r>
              <a:rPr lang="en-GB" dirty="0"/>
              <a:t>.</a:t>
            </a:r>
          </a:p>
          <a:p>
            <a:r>
              <a:rPr lang="en-GB" b="1" dirty="0"/>
              <a:t>K-Means++ </a:t>
            </a:r>
            <a:r>
              <a:rPr lang="en-GB" dirty="0"/>
              <a:t>is a new algorithm that selects only the first </a:t>
            </a:r>
            <a:r>
              <a:rPr lang="en-GB" dirty="0" err="1"/>
              <a:t>center</a:t>
            </a:r>
            <a:r>
              <a:rPr lang="en-GB" dirty="0"/>
              <a:t> uniformly at random from the data, each subsequent </a:t>
            </a:r>
            <a:r>
              <a:rPr lang="en-GB" dirty="0" err="1"/>
              <a:t>center</a:t>
            </a:r>
            <a:r>
              <a:rPr lang="en-GB" dirty="0"/>
              <a:t> is selected with a probability proportional to its contribution to the overall error given the previous selections. The initialization algorithm exploits the fact that a good clustering is relatively spread out, thus when selecting a new cluster </a:t>
            </a:r>
            <a:r>
              <a:rPr lang="en-GB" dirty="0" err="1"/>
              <a:t>center</a:t>
            </a:r>
            <a:r>
              <a:rPr lang="en-GB" dirty="0"/>
              <a:t>, preference should be given to those further away from the previously selected </a:t>
            </a:r>
            <a:r>
              <a:rPr lang="en-GB" dirty="0" err="1"/>
              <a:t>centers</a:t>
            </a:r>
            <a:r>
              <a:rPr lang="en-GB" dirty="0"/>
              <a:t>.</a:t>
            </a:r>
          </a:p>
        </p:txBody>
      </p:sp>
    </p:spTree>
    <p:extLst>
      <p:ext uri="{BB962C8B-B14F-4D97-AF65-F5344CB8AC3E}">
        <p14:creationId xmlns:p14="http://schemas.microsoft.com/office/powerpoint/2010/main" val="20906331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DADF7BD-58D7-4497-B681-59E002488696}"/>
              </a:ext>
            </a:extLst>
          </p:cNvPr>
          <p:cNvSpPr>
            <a:spLocks noGrp="1"/>
          </p:cNvSpPr>
          <p:nvPr>
            <p:ph type="title"/>
          </p:nvPr>
        </p:nvSpPr>
        <p:spPr>
          <a:xfrm>
            <a:off x="838200" y="1"/>
            <a:ext cx="10515600" cy="1126836"/>
          </a:xfrm>
        </p:spPr>
        <p:txBody>
          <a:bodyPr/>
          <a:lstStyle/>
          <a:p>
            <a:r>
              <a:rPr lang="it-IT" dirty="0"/>
              <a:t>K-</a:t>
            </a:r>
            <a:r>
              <a:rPr lang="it-IT" dirty="0" err="1"/>
              <a:t>Means</a:t>
            </a:r>
            <a:r>
              <a:rPr lang="it-IT" dirty="0"/>
              <a:t>||</a:t>
            </a:r>
            <a:endParaRPr lang="en-GB" dirty="0"/>
          </a:p>
        </p:txBody>
      </p:sp>
      <mc:AlternateContent xmlns:mc="http://schemas.openxmlformats.org/markup-compatibility/2006" xmlns:a14="http://schemas.microsoft.com/office/drawing/2010/main">
        <mc:Choice Requires="a14">
          <p:sp>
            <p:nvSpPr>
              <p:cNvPr id="3" name="Segnaposto contenuto 2">
                <a:extLst>
                  <a:ext uri="{FF2B5EF4-FFF2-40B4-BE49-F238E27FC236}">
                    <a16:creationId xmlns:a16="http://schemas.microsoft.com/office/drawing/2014/main" id="{91FA82AD-26B7-4626-AADD-7A7E264D0E2E}"/>
                  </a:ext>
                </a:extLst>
              </p:cNvPr>
              <p:cNvSpPr>
                <a:spLocks noGrp="1"/>
              </p:cNvSpPr>
              <p:nvPr>
                <p:ph idx="1"/>
              </p:nvPr>
            </p:nvSpPr>
            <p:spPr>
              <a:xfrm>
                <a:off x="136028" y="988291"/>
                <a:ext cx="6135464" cy="5583959"/>
              </a:xfrm>
            </p:spPr>
            <p:txBody>
              <a:bodyPr>
                <a:normAutofit fontScale="32500" lnSpcReduction="20000"/>
              </a:bodyPr>
              <a:lstStyle/>
              <a:p>
                <a:r>
                  <a:rPr lang="en-GB" sz="6800" dirty="0"/>
                  <a:t>The downside of the K-Means++ initialization is its inherently </a:t>
                </a:r>
                <a:r>
                  <a:rPr lang="en-GB" sz="6800" i="1" dirty="0"/>
                  <a:t>sequential</a:t>
                </a:r>
                <a:r>
                  <a:rPr lang="en-GB" sz="6800" dirty="0"/>
                  <a:t> </a:t>
                </a:r>
                <a:r>
                  <a:rPr lang="en-GB" sz="6800" i="1" dirty="0"/>
                  <a:t>nature</a:t>
                </a:r>
                <a:r>
                  <a:rPr lang="en-GB" sz="6800" dirty="0"/>
                  <a:t>, because the probability which a point is chosen to be the </a:t>
                </a:r>
                <a14:m>
                  <m:oMath xmlns:m="http://schemas.openxmlformats.org/officeDocument/2006/math">
                    <m:r>
                      <a:rPr lang="en-GB" sz="6800" i="1" dirty="0" smtClean="0">
                        <a:latin typeface="Cambria Math" panose="02040503050406030204" pitchFamily="18" charset="0"/>
                      </a:rPr>
                      <m:t>𝑖</m:t>
                    </m:r>
                  </m:oMath>
                </a14:m>
                <a:r>
                  <a:rPr lang="en-GB" sz="6800" dirty="0"/>
                  <a:t>-</a:t>
                </a:r>
                <a:r>
                  <a:rPr lang="en-GB" sz="6800" dirty="0" err="1"/>
                  <a:t>th</a:t>
                </a:r>
                <a:r>
                  <a:rPr lang="en-GB" sz="6800" dirty="0"/>
                  <a:t> </a:t>
                </a:r>
                <a:r>
                  <a:rPr lang="en-GB" sz="6800" dirty="0" err="1"/>
                  <a:t>center</a:t>
                </a:r>
                <a:r>
                  <a:rPr lang="en-GB" sz="6800" dirty="0"/>
                  <a:t> depends on the realization of the previous </a:t>
                </a:r>
                <a14:m>
                  <m:oMath xmlns:m="http://schemas.openxmlformats.org/officeDocument/2006/math">
                    <m:r>
                      <a:rPr lang="en-GB" sz="6800" i="1" dirty="0" smtClean="0">
                        <a:latin typeface="Cambria Math" panose="02040503050406030204" pitchFamily="18" charset="0"/>
                      </a:rPr>
                      <m:t>𝑖</m:t>
                    </m:r>
                  </m:oMath>
                </a14:m>
                <a:r>
                  <a:rPr lang="en-GB" sz="6800" dirty="0"/>
                  <a:t>−1 </a:t>
                </a:r>
                <a:r>
                  <a:rPr lang="en-GB" sz="6800" dirty="0" err="1"/>
                  <a:t>centers</a:t>
                </a:r>
                <a:r>
                  <a:rPr lang="en-GB" sz="6800" dirty="0"/>
                  <a:t>.</a:t>
                </a:r>
              </a:p>
              <a:p>
                <a:r>
                  <a:rPr lang="en-GB" sz="6800" dirty="0"/>
                  <a:t>To address this problem a new initialization method has been proposed in the </a:t>
                </a:r>
                <a:r>
                  <a:rPr lang="en-GB" sz="6800" b="1" dirty="0"/>
                  <a:t>K-Means|| </a:t>
                </a:r>
                <a:r>
                  <a:rPr lang="en-GB" sz="6800" dirty="0"/>
                  <a:t>algorithm:</a:t>
                </a:r>
              </a:p>
              <a:p>
                <a:pPr lvl="1"/>
                <a:r>
                  <a:rPr lang="en-GB" sz="6000" dirty="0"/>
                  <a:t>Sample a point uniformly at random, that becomes the first centroid in the set C</a:t>
                </a:r>
              </a:p>
              <a:p>
                <a:pPr lvl="1"/>
                <a:r>
                  <a:rPr lang="en-GB" sz="6000" dirty="0"/>
                  <a:t>Compute the sum </a:t>
                </a:r>
                <a14:m>
                  <m:oMath xmlns:m="http://schemas.openxmlformats.org/officeDocument/2006/math">
                    <m:r>
                      <a:rPr lang="en-GB" sz="6000" i="1" smtClean="0">
                        <a:latin typeface="Cambria Math" panose="02040503050406030204" pitchFamily="18" charset="0"/>
                        <a:ea typeface="Cambria Math" panose="02040503050406030204" pitchFamily="18" charset="0"/>
                      </a:rPr>
                      <m:t>𝜎</m:t>
                    </m:r>
                  </m:oMath>
                </a14:m>
                <a:r>
                  <a:rPr lang="en-GB" sz="6000" dirty="0"/>
                  <a:t> of all the distances between a point </a:t>
                </a:r>
                <a14:m>
                  <m:oMath xmlns:m="http://schemas.openxmlformats.org/officeDocument/2006/math">
                    <m:sSub>
                      <m:sSubPr>
                        <m:ctrlPr>
                          <a:rPr lang="en-GB" sz="6000" i="1" smtClean="0">
                            <a:latin typeface="Cambria Math" panose="02040503050406030204" pitchFamily="18" charset="0"/>
                          </a:rPr>
                        </m:ctrlPr>
                      </m:sSubPr>
                      <m:e>
                        <m:r>
                          <a:rPr lang="it-IT" sz="6000" b="0" i="1" smtClean="0">
                            <a:latin typeface="Cambria Math" panose="02040503050406030204" pitchFamily="18" charset="0"/>
                          </a:rPr>
                          <m:t>𝑥</m:t>
                        </m:r>
                      </m:e>
                      <m:sub>
                        <m:r>
                          <a:rPr lang="it-IT" sz="6000" b="0" i="1" smtClean="0">
                            <a:latin typeface="Cambria Math" panose="02040503050406030204" pitchFamily="18" charset="0"/>
                          </a:rPr>
                          <m:t>𝑖</m:t>
                        </m:r>
                      </m:sub>
                    </m:sSub>
                  </m:oMath>
                </a14:m>
                <a:r>
                  <a:rPr lang="en-GB" sz="6000" dirty="0"/>
                  <a:t> and its closest centroid </a:t>
                </a:r>
                <a14:m>
                  <m:oMath xmlns:m="http://schemas.openxmlformats.org/officeDocument/2006/math">
                    <m:sSub>
                      <m:sSubPr>
                        <m:ctrlPr>
                          <a:rPr lang="en-GB" sz="6000" i="1" smtClean="0">
                            <a:latin typeface="Cambria Math" panose="02040503050406030204" pitchFamily="18" charset="0"/>
                          </a:rPr>
                        </m:ctrlPr>
                      </m:sSubPr>
                      <m:e>
                        <m:r>
                          <a:rPr lang="it-IT" sz="6000" b="0" i="1" smtClean="0">
                            <a:latin typeface="Cambria Math" panose="02040503050406030204" pitchFamily="18" charset="0"/>
                          </a:rPr>
                          <m:t>𝑐</m:t>
                        </m:r>
                      </m:e>
                      <m:sub>
                        <m:r>
                          <a:rPr lang="it-IT" sz="6000" b="0" i="1" smtClean="0">
                            <a:latin typeface="Cambria Math" panose="02040503050406030204" pitchFamily="18" charset="0"/>
                          </a:rPr>
                          <m:t>𝑗</m:t>
                        </m:r>
                      </m:sub>
                    </m:sSub>
                  </m:oMath>
                </a14:m>
                <a:r>
                  <a:rPr lang="en-GB" sz="6000" dirty="0"/>
                  <a:t> </a:t>
                </a:r>
              </a:p>
              <a:p>
                <a:pPr lvl="1"/>
                <a:r>
                  <a:rPr lang="en-GB" sz="6000" dirty="0"/>
                  <a:t>Proceed in </a:t>
                </a:r>
                <a14:m>
                  <m:oMath xmlns:m="http://schemas.openxmlformats.org/officeDocument/2006/math">
                    <m:r>
                      <m:rPr>
                        <m:sty m:val="p"/>
                      </m:rPr>
                      <a:rPr lang="it-IT" sz="6000" b="0" i="0" smtClean="0">
                        <a:latin typeface="Cambria Math" panose="02040503050406030204" pitchFamily="18" charset="0"/>
                      </a:rPr>
                      <m:t>log</m:t>
                    </m:r>
                    <m:r>
                      <a:rPr lang="it-IT" sz="6000" b="0" i="1" smtClean="0">
                        <a:latin typeface="Cambria Math" panose="02040503050406030204" pitchFamily="18" charset="0"/>
                      </a:rPr>
                      <m:t>⁡(</m:t>
                    </m:r>
                    <m:r>
                      <a:rPr lang="it-IT" sz="6000" b="0" i="1" smtClean="0">
                        <a:latin typeface="Cambria Math" panose="02040503050406030204" pitchFamily="18" charset="0"/>
                        <a:ea typeface="Cambria Math" panose="02040503050406030204" pitchFamily="18" charset="0"/>
                      </a:rPr>
                      <m:t>𝜎</m:t>
                    </m:r>
                    <m:r>
                      <a:rPr lang="it-IT" sz="6000" b="0" i="1" smtClean="0">
                        <a:latin typeface="Cambria Math" panose="02040503050406030204" pitchFamily="18" charset="0"/>
                        <a:ea typeface="Cambria Math" panose="02040503050406030204" pitchFamily="18" charset="0"/>
                      </a:rPr>
                      <m:t>)</m:t>
                    </m:r>
                  </m:oMath>
                </a14:m>
                <a:r>
                  <a:rPr lang="en-GB" sz="6000" dirty="0"/>
                  <a:t> iterations, where in each iteration sample points according to probability </a:t>
                </a:r>
                <a14:m>
                  <m:oMath xmlns:m="http://schemas.openxmlformats.org/officeDocument/2006/math">
                    <m:sSub>
                      <m:sSubPr>
                        <m:ctrlPr>
                          <a:rPr lang="en-GB" sz="6000" i="1" smtClean="0">
                            <a:latin typeface="Cambria Math" panose="02040503050406030204" pitchFamily="18" charset="0"/>
                          </a:rPr>
                        </m:ctrlPr>
                      </m:sSubPr>
                      <m:e>
                        <m:r>
                          <a:rPr lang="it-IT" sz="6000" b="0" i="1" smtClean="0">
                            <a:latin typeface="Cambria Math" panose="02040503050406030204" pitchFamily="18" charset="0"/>
                          </a:rPr>
                          <m:t>𝑝</m:t>
                        </m:r>
                      </m:e>
                      <m:sub>
                        <m:r>
                          <a:rPr lang="it-IT" sz="6000" b="0" i="1" smtClean="0">
                            <a:latin typeface="Cambria Math" panose="02040503050406030204" pitchFamily="18" charset="0"/>
                          </a:rPr>
                          <m:t>𝑥</m:t>
                        </m:r>
                      </m:sub>
                    </m:sSub>
                    <m:r>
                      <a:rPr lang="it-IT" sz="6000" b="0" i="1" smtClean="0">
                        <a:latin typeface="Cambria Math" panose="02040503050406030204" pitchFamily="18" charset="0"/>
                      </a:rPr>
                      <m:t>=</m:t>
                    </m:r>
                    <m:r>
                      <a:rPr lang="it-IT" sz="6000" b="0" i="1" smtClean="0">
                        <a:latin typeface="Cambria Math" panose="02040503050406030204" pitchFamily="18" charset="0"/>
                      </a:rPr>
                      <m:t>𝑙</m:t>
                    </m:r>
                    <m:sSubSup>
                      <m:sSubSupPr>
                        <m:ctrlPr>
                          <a:rPr lang="it-IT" sz="6000" b="0" i="1" smtClean="0">
                            <a:latin typeface="Cambria Math" panose="02040503050406030204" pitchFamily="18" charset="0"/>
                          </a:rPr>
                        </m:ctrlPr>
                      </m:sSubSupPr>
                      <m:e>
                        <m:r>
                          <a:rPr lang="it-IT" sz="6000" b="0" i="1" smtClean="0">
                            <a:latin typeface="Cambria Math" panose="02040503050406030204" pitchFamily="18" charset="0"/>
                          </a:rPr>
                          <m:t>𝑑</m:t>
                        </m:r>
                      </m:e>
                      <m:sub>
                        <m:r>
                          <a:rPr lang="it-IT" sz="6000" b="0" i="1" smtClean="0">
                            <a:latin typeface="Cambria Math" panose="02040503050406030204" pitchFamily="18" charset="0"/>
                          </a:rPr>
                          <m:t>𝐶</m:t>
                        </m:r>
                      </m:sub>
                      <m:sup>
                        <m:r>
                          <a:rPr lang="it-IT" sz="6000" b="0" i="1" smtClean="0">
                            <a:latin typeface="Cambria Math" panose="02040503050406030204" pitchFamily="18" charset="0"/>
                          </a:rPr>
                          <m:t>2</m:t>
                        </m:r>
                      </m:sup>
                    </m:sSubSup>
                    <m:r>
                      <a:rPr lang="it-IT" sz="6000" b="0" i="1" smtClean="0">
                        <a:latin typeface="Cambria Math" panose="02040503050406030204" pitchFamily="18" charset="0"/>
                      </a:rPr>
                      <m:t>/</m:t>
                    </m:r>
                    <m:r>
                      <a:rPr lang="it-IT" sz="6000" b="0" i="1" smtClean="0">
                        <a:latin typeface="Cambria Math" panose="02040503050406030204" pitchFamily="18" charset="0"/>
                        <a:ea typeface="Cambria Math" panose="02040503050406030204" pitchFamily="18" charset="0"/>
                      </a:rPr>
                      <m:t>𝜎</m:t>
                    </m:r>
                  </m:oMath>
                </a14:m>
                <a:endParaRPr lang="en-GB" sz="6000" dirty="0"/>
              </a:p>
              <a:p>
                <a:pPr lvl="1"/>
                <a:r>
                  <a:rPr lang="en-GB" sz="6000" dirty="0"/>
                  <a:t>Add the new sampled points to C, so </a:t>
                </a:r>
                <a14:m>
                  <m:oMath xmlns:m="http://schemas.openxmlformats.org/officeDocument/2006/math">
                    <m:r>
                      <a:rPr lang="it-IT" sz="6000" b="0" i="1" smtClean="0">
                        <a:latin typeface="Cambria Math" panose="02040503050406030204" pitchFamily="18" charset="0"/>
                      </a:rPr>
                      <m:t>𝐶</m:t>
                    </m:r>
                    <m:r>
                      <a:rPr lang="it-IT" sz="6000" b="0" i="1" smtClean="0">
                        <a:latin typeface="Cambria Math" panose="02040503050406030204" pitchFamily="18" charset="0"/>
                        <a:ea typeface="Cambria Math" panose="02040503050406030204" pitchFamily="18" charset="0"/>
                      </a:rPr>
                      <m:t>←</m:t>
                    </m:r>
                    <m:r>
                      <a:rPr lang="it-IT" sz="6000" b="0" i="1" smtClean="0">
                        <a:latin typeface="Cambria Math" panose="02040503050406030204" pitchFamily="18" charset="0"/>
                        <a:ea typeface="Cambria Math" panose="02040503050406030204" pitchFamily="18" charset="0"/>
                      </a:rPr>
                      <m:t>𝐶</m:t>
                    </m:r>
                    <m:r>
                      <a:rPr lang="it-IT" sz="6000" b="0" i="1" smtClean="0">
                        <a:latin typeface="Cambria Math" panose="02040503050406030204" pitchFamily="18" charset="0"/>
                        <a:ea typeface="Cambria Math" panose="02040503050406030204" pitchFamily="18" charset="0"/>
                      </a:rPr>
                      <m:t> ∪ </m:t>
                    </m:r>
                    <m:sSup>
                      <m:sSupPr>
                        <m:ctrlPr>
                          <a:rPr lang="it-IT" sz="6000" b="0" i="1" smtClean="0">
                            <a:latin typeface="Cambria Math" panose="02040503050406030204" pitchFamily="18" charset="0"/>
                            <a:ea typeface="Cambria Math" panose="02040503050406030204" pitchFamily="18" charset="0"/>
                          </a:rPr>
                        </m:ctrlPr>
                      </m:sSupPr>
                      <m:e>
                        <m:r>
                          <a:rPr lang="it-IT" sz="6000" b="0" i="1" smtClean="0">
                            <a:latin typeface="Cambria Math" panose="02040503050406030204" pitchFamily="18" charset="0"/>
                            <a:ea typeface="Cambria Math" panose="02040503050406030204" pitchFamily="18" charset="0"/>
                          </a:rPr>
                          <m:t>𝐶</m:t>
                        </m:r>
                      </m:e>
                      <m:sup>
                        <m:r>
                          <a:rPr lang="it-IT" sz="6000" b="0" i="1" smtClean="0">
                            <a:latin typeface="Cambria Math" panose="02040503050406030204" pitchFamily="18" charset="0"/>
                            <a:ea typeface="Cambria Math" panose="02040503050406030204" pitchFamily="18" charset="0"/>
                          </a:rPr>
                          <m:t>′</m:t>
                        </m:r>
                      </m:sup>
                    </m:sSup>
                  </m:oMath>
                </a14:m>
                <a:endParaRPr lang="en-GB" sz="6000" dirty="0"/>
              </a:p>
              <a:p>
                <a:pPr lvl="1"/>
                <a:r>
                  <a:rPr lang="en-GB" sz="6000" dirty="0"/>
                  <a:t>The expected number of points in C is </a:t>
                </a:r>
                <a14:m>
                  <m:oMath xmlns:m="http://schemas.openxmlformats.org/officeDocument/2006/math">
                    <m:r>
                      <a:rPr lang="it-IT" sz="6000" b="0" i="1" smtClean="0">
                        <a:latin typeface="Cambria Math" panose="02040503050406030204" pitchFamily="18" charset="0"/>
                      </a:rPr>
                      <m:t>𝑙</m:t>
                    </m:r>
                    <m:r>
                      <a:rPr lang="it-IT" sz="6000" b="0" i="1" smtClean="0">
                        <a:latin typeface="Cambria Math" panose="02040503050406030204" pitchFamily="18" charset="0"/>
                      </a:rPr>
                      <m:t> ×</m:t>
                    </m:r>
                    <m:func>
                      <m:funcPr>
                        <m:ctrlPr>
                          <a:rPr lang="it-IT" sz="6000" b="0" i="1" smtClean="0">
                            <a:latin typeface="Cambria Math" panose="02040503050406030204" pitchFamily="18" charset="0"/>
                            <a:ea typeface="Cambria Math" panose="02040503050406030204" pitchFamily="18" charset="0"/>
                          </a:rPr>
                        </m:ctrlPr>
                      </m:funcPr>
                      <m:fName>
                        <m:r>
                          <m:rPr>
                            <m:sty m:val="p"/>
                          </m:rPr>
                          <a:rPr lang="it-IT" sz="6000" b="0" i="0" smtClean="0">
                            <a:latin typeface="Cambria Math" panose="02040503050406030204" pitchFamily="18" charset="0"/>
                            <a:ea typeface="Cambria Math" panose="02040503050406030204" pitchFamily="18" charset="0"/>
                          </a:rPr>
                          <m:t>log</m:t>
                        </m:r>
                      </m:fName>
                      <m:e>
                        <m:d>
                          <m:dPr>
                            <m:ctrlPr>
                              <a:rPr lang="it-IT" sz="6000" b="0" i="1" smtClean="0">
                                <a:latin typeface="Cambria Math" panose="02040503050406030204" pitchFamily="18" charset="0"/>
                                <a:ea typeface="Cambria Math" panose="02040503050406030204" pitchFamily="18" charset="0"/>
                              </a:rPr>
                            </m:ctrlPr>
                          </m:dPr>
                          <m:e>
                            <m:r>
                              <a:rPr lang="it-IT" sz="6000" b="0" i="1" smtClean="0">
                                <a:latin typeface="Cambria Math" panose="02040503050406030204" pitchFamily="18" charset="0"/>
                                <a:ea typeface="Cambria Math" panose="02040503050406030204" pitchFamily="18" charset="0"/>
                              </a:rPr>
                              <m:t>𝜎</m:t>
                            </m:r>
                          </m:e>
                        </m:d>
                      </m:e>
                    </m:func>
                  </m:oMath>
                </a14:m>
                <a:r>
                  <a:rPr lang="en-GB" sz="6000" dirty="0"/>
                  <a:t>, then weights are associated to these points and K-Means++ is used to select only K points as centroids</a:t>
                </a:r>
              </a:p>
              <a:p>
                <a:pPr lvl="1"/>
                <a:endParaRPr lang="en-GB" dirty="0"/>
              </a:p>
            </p:txBody>
          </p:sp>
        </mc:Choice>
        <mc:Fallback xmlns="">
          <p:sp>
            <p:nvSpPr>
              <p:cNvPr id="3" name="Segnaposto contenuto 2">
                <a:extLst>
                  <a:ext uri="{FF2B5EF4-FFF2-40B4-BE49-F238E27FC236}">
                    <a16:creationId xmlns:a16="http://schemas.microsoft.com/office/drawing/2014/main" id="{91FA82AD-26B7-4626-AADD-7A7E264D0E2E}"/>
                  </a:ext>
                </a:extLst>
              </p:cNvPr>
              <p:cNvSpPr>
                <a:spLocks noGrp="1" noRot="1" noChangeAspect="1" noMove="1" noResize="1" noEditPoints="1" noAdjustHandles="1" noChangeArrowheads="1" noChangeShapeType="1" noTextEdit="1"/>
              </p:cNvSpPr>
              <p:nvPr>
                <p:ph idx="1"/>
              </p:nvPr>
            </p:nvSpPr>
            <p:spPr>
              <a:xfrm>
                <a:off x="136028" y="988291"/>
                <a:ext cx="6135464" cy="5583959"/>
              </a:xfrm>
              <a:blipFill>
                <a:blip r:embed="rId2"/>
                <a:stretch>
                  <a:fillRect l="-1092" t="-2293" r="-1688"/>
                </a:stretch>
              </a:blipFill>
            </p:spPr>
            <p:txBody>
              <a:bodyPr/>
              <a:lstStyle/>
              <a:p>
                <a:r>
                  <a:rPr lang="en-GB">
                    <a:noFill/>
                  </a:rPr>
                  <a:t> </a:t>
                </a:r>
              </a:p>
            </p:txBody>
          </p:sp>
        </mc:Fallback>
      </mc:AlternateContent>
      <p:pic>
        <p:nvPicPr>
          <p:cNvPr id="5" name="Immagine 4">
            <a:extLst>
              <a:ext uri="{FF2B5EF4-FFF2-40B4-BE49-F238E27FC236}">
                <a16:creationId xmlns:a16="http://schemas.microsoft.com/office/drawing/2014/main" id="{EF6B7229-3271-4821-BEFA-C07B675218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71492" y="1539003"/>
            <a:ext cx="5784481" cy="3907307"/>
          </a:xfrm>
          <a:prstGeom prst="rect">
            <a:avLst/>
          </a:prstGeom>
        </p:spPr>
      </p:pic>
    </p:spTree>
    <p:extLst>
      <p:ext uri="{BB962C8B-B14F-4D97-AF65-F5344CB8AC3E}">
        <p14:creationId xmlns:p14="http://schemas.microsoft.com/office/powerpoint/2010/main" val="19046452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3D42C5F-554D-4727-BEC5-A027EBD57A11}"/>
              </a:ext>
            </a:extLst>
          </p:cNvPr>
          <p:cNvSpPr>
            <a:spLocks noGrp="1"/>
          </p:cNvSpPr>
          <p:nvPr>
            <p:ph type="title"/>
          </p:nvPr>
        </p:nvSpPr>
        <p:spPr/>
        <p:txBody>
          <a:bodyPr/>
          <a:lstStyle/>
          <a:p>
            <a:r>
              <a:rPr lang="it-IT" dirty="0"/>
              <a:t>K-</a:t>
            </a:r>
            <a:r>
              <a:rPr lang="it-IT" dirty="0" err="1"/>
              <a:t>Means</a:t>
            </a:r>
            <a:r>
              <a:rPr lang="it-IT" dirty="0"/>
              <a:t>||</a:t>
            </a:r>
            <a:endParaRPr lang="en-GB" dirty="0"/>
          </a:p>
        </p:txBody>
      </p:sp>
      <mc:AlternateContent xmlns:mc="http://schemas.openxmlformats.org/markup-compatibility/2006" xmlns:a14="http://schemas.microsoft.com/office/drawing/2010/main">
        <mc:Choice Requires="a14">
          <p:sp>
            <p:nvSpPr>
              <p:cNvPr id="3" name="Segnaposto contenuto 2">
                <a:extLst>
                  <a:ext uri="{FF2B5EF4-FFF2-40B4-BE49-F238E27FC236}">
                    <a16:creationId xmlns:a16="http://schemas.microsoft.com/office/drawing/2014/main" id="{A80D9BF3-715F-4C0C-9233-689CE980C2C7}"/>
                  </a:ext>
                </a:extLst>
              </p:cNvPr>
              <p:cNvSpPr>
                <a:spLocks noGrp="1"/>
              </p:cNvSpPr>
              <p:nvPr>
                <p:ph idx="1"/>
              </p:nvPr>
            </p:nvSpPr>
            <p:spPr/>
            <p:txBody>
              <a:bodyPr>
                <a:normAutofit lnSpcReduction="10000"/>
              </a:bodyPr>
              <a:lstStyle/>
              <a:p>
                <a:r>
                  <a:rPr lang="en-GB" dirty="0"/>
                  <a:t>This type of initialization technique can be easily implemented in the MapReduce model:</a:t>
                </a:r>
              </a:p>
              <a:p>
                <a:pPr lvl="1"/>
                <a:r>
                  <a:rPr lang="en-GB" dirty="0"/>
                  <a:t>To compute </a:t>
                </a:r>
                <a14:m>
                  <m:oMath xmlns:m="http://schemas.openxmlformats.org/officeDocument/2006/math">
                    <m:r>
                      <a:rPr lang="en-GB" i="1" smtClean="0">
                        <a:latin typeface="Cambria Math" panose="02040503050406030204" pitchFamily="18" charset="0"/>
                        <a:ea typeface="Cambria Math" panose="02040503050406030204" pitchFamily="18" charset="0"/>
                      </a:rPr>
                      <m:t>𝜎</m:t>
                    </m:r>
                  </m:oMath>
                </a14:m>
                <a:r>
                  <a:rPr lang="en-GB" dirty="0"/>
                  <a:t> each mapper works on an input partition and computes </a:t>
                </a:r>
                <a14:m>
                  <m:oMath xmlns:m="http://schemas.openxmlformats.org/officeDocument/2006/math">
                    <m:sSup>
                      <m:sSupPr>
                        <m:ctrlPr>
                          <a:rPr lang="en-GB" i="1" smtClean="0">
                            <a:latin typeface="Cambria Math" panose="02040503050406030204" pitchFamily="18" charset="0"/>
                          </a:rPr>
                        </m:ctrlPr>
                      </m:sSupPr>
                      <m:e>
                        <m:r>
                          <a:rPr lang="en-GB" i="1" smtClean="0">
                            <a:latin typeface="Cambria Math" panose="02040503050406030204" pitchFamily="18" charset="0"/>
                            <a:ea typeface="Cambria Math" panose="02040503050406030204" pitchFamily="18" charset="0"/>
                          </a:rPr>
                          <m:t>𝜎</m:t>
                        </m:r>
                      </m:e>
                      <m:sup>
                        <m:r>
                          <a:rPr lang="it-IT" b="0" i="1" smtClean="0">
                            <a:latin typeface="Cambria Math" panose="02040503050406030204" pitchFamily="18" charset="0"/>
                          </a:rPr>
                          <m:t>′</m:t>
                        </m:r>
                      </m:sup>
                    </m:sSup>
                  </m:oMath>
                </a14:m>
                <a:r>
                  <a:rPr lang="en-GB" dirty="0"/>
                  <a:t> then the reducer can simply add these values from all the mapper to obtain the final result</a:t>
                </a:r>
              </a:p>
              <a:p>
                <a:pPr lvl="1"/>
                <a:r>
                  <a:rPr lang="en-GB" dirty="0"/>
                  <a:t>The sampling could be done independently by each mapper</a:t>
                </a:r>
              </a:p>
              <a:p>
                <a:pPr lvl="1"/>
                <a:r>
                  <a:rPr lang="en-GB" dirty="0"/>
                  <a:t>Counting the number of nearest point per centroid can be also done easily in a distributed way</a:t>
                </a:r>
              </a:p>
              <a:p>
                <a:pPr lvl="1"/>
                <a:r>
                  <a:rPr lang="en-GB" dirty="0"/>
                  <a:t>Using K-Means++ to select only K points as a starting centroids is not a problem because the size of C is significantly smaller than the input size, so the </a:t>
                </a:r>
                <a:r>
                  <a:rPr lang="en-GB" dirty="0" err="1"/>
                  <a:t>reclustering</a:t>
                </a:r>
                <a:r>
                  <a:rPr lang="en-GB" dirty="0"/>
                  <a:t> can be done quickly</a:t>
                </a:r>
              </a:p>
              <a:p>
                <a:pPr lvl="1"/>
                <a:endParaRPr lang="en-GB" dirty="0"/>
              </a:p>
              <a:p>
                <a:pPr lvl="1"/>
                <a:endParaRPr lang="en-GB" dirty="0"/>
              </a:p>
              <a:p>
                <a:pPr lvl="1"/>
                <a:endParaRPr lang="en-GB" dirty="0"/>
              </a:p>
            </p:txBody>
          </p:sp>
        </mc:Choice>
        <mc:Fallback xmlns="">
          <p:sp>
            <p:nvSpPr>
              <p:cNvPr id="3" name="Segnaposto contenuto 2">
                <a:extLst>
                  <a:ext uri="{FF2B5EF4-FFF2-40B4-BE49-F238E27FC236}">
                    <a16:creationId xmlns:a16="http://schemas.microsoft.com/office/drawing/2014/main" id="{A80D9BF3-715F-4C0C-9233-689CE980C2C7}"/>
                  </a:ext>
                </a:extLst>
              </p:cNvPr>
              <p:cNvSpPr>
                <a:spLocks noGrp="1" noRot="1" noChangeAspect="1" noMove="1" noResize="1" noEditPoints="1" noAdjustHandles="1" noChangeArrowheads="1" noChangeShapeType="1" noTextEdit="1"/>
              </p:cNvSpPr>
              <p:nvPr>
                <p:ph idx="1"/>
              </p:nvPr>
            </p:nvSpPr>
            <p:spPr>
              <a:blipFill>
                <a:blip r:embed="rId2"/>
                <a:stretch>
                  <a:fillRect l="-1043" t="-3318"/>
                </a:stretch>
              </a:blipFill>
            </p:spPr>
            <p:txBody>
              <a:bodyPr/>
              <a:lstStyle/>
              <a:p>
                <a:r>
                  <a:rPr lang="en-GB">
                    <a:noFill/>
                  </a:rPr>
                  <a:t> </a:t>
                </a:r>
              </a:p>
            </p:txBody>
          </p:sp>
        </mc:Fallback>
      </mc:AlternateContent>
    </p:spTree>
    <p:extLst>
      <p:ext uri="{BB962C8B-B14F-4D97-AF65-F5344CB8AC3E}">
        <p14:creationId xmlns:p14="http://schemas.microsoft.com/office/powerpoint/2010/main" val="1596743090"/>
      </p:ext>
    </p:extLst>
  </p:cSld>
  <p:clrMapOvr>
    <a:masterClrMapping/>
  </p:clrMapOvr>
</p:sld>
</file>

<file path=ppt/theme/theme1.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5951</TotalTime>
  <Words>4693</Words>
  <Application>Microsoft Office PowerPoint</Application>
  <PresentationFormat>Widescreen</PresentationFormat>
  <Paragraphs>226</Paragraphs>
  <Slides>33</Slides>
  <Notes>0</Notes>
  <HiddenSlides>0</HiddenSlides>
  <MMClips>0</MMClips>
  <ScaleCrop>false</ScaleCrop>
  <HeadingPairs>
    <vt:vector size="6" baseType="variant">
      <vt:variant>
        <vt:lpstr>Caratteri utilizzati</vt:lpstr>
      </vt:variant>
      <vt:variant>
        <vt:i4>4</vt:i4>
      </vt:variant>
      <vt:variant>
        <vt:lpstr>Tema</vt:lpstr>
      </vt:variant>
      <vt:variant>
        <vt:i4>1</vt:i4>
      </vt:variant>
      <vt:variant>
        <vt:lpstr>Titoli diapositive</vt:lpstr>
      </vt:variant>
      <vt:variant>
        <vt:i4>33</vt:i4>
      </vt:variant>
    </vt:vector>
  </HeadingPairs>
  <TitlesOfParts>
    <vt:vector size="38" baseType="lpstr">
      <vt:lpstr>Arial</vt:lpstr>
      <vt:lpstr>Calibri</vt:lpstr>
      <vt:lpstr>Calibri Light</vt:lpstr>
      <vt:lpstr>Cambria Math</vt:lpstr>
      <vt:lpstr>Tema di Office</vt:lpstr>
      <vt:lpstr>Customer Segmentation</vt:lpstr>
      <vt:lpstr>Introduction</vt:lpstr>
      <vt:lpstr>Outline</vt:lpstr>
      <vt:lpstr>Clustering</vt:lpstr>
      <vt:lpstr>K-Means</vt:lpstr>
      <vt:lpstr>Distributed K-Means</vt:lpstr>
      <vt:lpstr>K-Means||</vt:lpstr>
      <vt:lpstr>K-Means||</vt:lpstr>
      <vt:lpstr>K-Means||</vt:lpstr>
      <vt:lpstr>DBSCAN</vt:lpstr>
      <vt:lpstr>Local DBSCAN</vt:lpstr>
      <vt:lpstr>Distributed DBSCAN</vt:lpstr>
      <vt:lpstr>RFM model</vt:lpstr>
      <vt:lpstr>Datasets</vt:lpstr>
      <vt:lpstr>Data preprocessing</vt:lpstr>
      <vt:lpstr>Experimental Setting</vt:lpstr>
      <vt:lpstr>Experimental Studies</vt:lpstr>
      <vt:lpstr>Experiment 1 – K-Means «by-hand» implementations</vt:lpstr>
      <vt:lpstr>Experiment 1 – K-Means «by-hand» implementations</vt:lpstr>
      <vt:lpstr>Experiment 2 – K-Means MLlib models analysis</vt:lpstr>
      <vt:lpstr>Experiment 3 – K-Means «by-hand» vs MLlib</vt:lpstr>
      <vt:lpstr>Experiment 4 – Increasing number of features</vt:lpstr>
      <vt:lpstr>Experiment 5 – KMeans real datasets</vt:lpstr>
      <vt:lpstr>Experiment 6 – DBSCAN analysis</vt:lpstr>
      <vt:lpstr>Experiment 7 – Increasing number of features</vt:lpstr>
      <vt:lpstr>Experiment 8 – K-Means on cloud cluster</vt:lpstr>
      <vt:lpstr>Experiment 9 - K-Means on cloud cluster</vt:lpstr>
      <vt:lpstr>Experiment 10 – DBSCAN on cloud cluster </vt:lpstr>
      <vt:lpstr>Deploy</vt:lpstr>
      <vt:lpstr>Online Retail results example</vt:lpstr>
      <vt:lpstr>Online Retail results example</vt:lpstr>
      <vt:lpstr>Conclusions</vt:lpstr>
      <vt:lpstr>Conclusions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Vehicle Routing Problem – Implementation and Experiments</dc:title>
  <dc:creator>Daniele Filippini - daniele.filippini2@studio.unibo.it</dc:creator>
  <cp:lastModifiedBy>Daniele Filippini - daniele.filippini2@studio.unibo.it</cp:lastModifiedBy>
  <cp:revision>210</cp:revision>
  <dcterms:created xsi:type="dcterms:W3CDTF">2020-12-23T09:11:42Z</dcterms:created>
  <dcterms:modified xsi:type="dcterms:W3CDTF">2021-09-07T11:37:51Z</dcterms:modified>
</cp:coreProperties>
</file>